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  <p:sldMasterId id="2147483690" r:id="rId3"/>
  </p:sldMasterIdLst>
  <p:notesMasterIdLst>
    <p:notesMasterId r:id="rId57"/>
  </p:notesMasterIdLst>
  <p:sldIdLst>
    <p:sldId id="304" r:id="rId4"/>
    <p:sldId id="515" r:id="rId5"/>
    <p:sldId id="458" r:id="rId6"/>
    <p:sldId id="539" r:id="rId7"/>
    <p:sldId id="546" r:id="rId8"/>
    <p:sldId id="538" r:id="rId9"/>
    <p:sldId id="466" r:id="rId10"/>
    <p:sldId id="490" r:id="rId11"/>
    <p:sldId id="381" r:id="rId12"/>
    <p:sldId id="385" r:id="rId13"/>
    <p:sldId id="399" r:id="rId14"/>
    <p:sldId id="471" r:id="rId15"/>
    <p:sldId id="442" r:id="rId16"/>
    <p:sldId id="474" r:id="rId17"/>
    <p:sldId id="550" r:id="rId18"/>
    <p:sldId id="504" r:id="rId19"/>
    <p:sldId id="476" r:id="rId20"/>
    <p:sldId id="463" r:id="rId21"/>
    <p:sldId id="462" r:id="rId22"/>
    <p:sldId id="464" r:id="rId23"/>
    <p:sldId id="505" r:id="rId24"/>
    <p:sldId id="531" r:id="rId25"/>
    <p:sldId id="480" r:id="rId26"/>
    <p:sldId id="481" r:id="rId27"/>
    <p:sldId id="535" r:id="rId28"/>
    <p:sldId id="534" r:id="rId29"/>
    <p:sldId id="533" r:id="rId30"/>
    <p:sldId id="532" r:id="rId31"/>
    <p:sldId id="423" r:id="rId32"/>
    <p:sldId id="528" r:id="rId33"/>
    <p:sldId id="435" r:id="rId34"/>
    <p:sldId id="436" r:id="rId35"/>
    <p:sldId id="548" r:id="rId36"/>
    <p:sldId id="540" r:id="rId37"/>
    <p:sldId id="438" r:id="rId38"/>
    <p:sldId id="443" r:id="rId39"/>
    <p:sldId id="537" r:id="rId40"/>
    <p:sldId id="536" r:id="rId41"/>
    <p:sldId id="542" r:id="rId42"/>
    <p:sldId id="543" r:id="rId43"/>
    <p:sldId id="544" r:id="rId44"/>
    <p:sldId id="547" r:id="rId45"/>
    <p:sldId id="529" r:id="rId46"/>
    <p:sldId id="518" r:id="rId47"/>
    <p:sldId id="519" r:id="rId48"/>
    <p:sldId id="520" r:id="rId49"/>
    <p:sldId id="521" r:id="rId50"/>
    <p:sldId id="522" r:id="rId51"/>
    <p:sldId id="523" r:id="rId52"/>
    <p:sldId id="524" r:id="rId53"/>
    <p:sldId id="525" r:id="rId54"/>
    <p:sldId id="549" r:id="rId55"/>
    <p:sldId id="396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9E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presProps" Target="presProps.xml"/><Relationship Id="rId5" Type="http://schemas.openxmlformats.org/officeDocument/2006/relationships/slide" Target="slides/slide2.xml"/><Relationship Id="rId61" Type="http://schemas.openxmlformats.org/officeDocument/2006/relationships/tableStyles" Target="tableStyles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viewProps" Target="view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/Relationships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50.png>
</file>

<file path=ppt/media/image56.png>
</file>

<file path=ppt/media/image57.png>
</file>

<file path=ppt/media/image58.png>
</file>

<file path=ppt/media/image580.png>
</file>

<file path=ppt/media/image59.png>
</file>

<file path=ppt/media/image6.png>
</file>

<file path=ppt/media/image60.png>
</file>

<file path=ppt/media/image61.jpeg>
</file>

<file path=ppt/media/image62.png>
</file>

<file path=ppt/media/image63.png>
</file>

<file path=ppt/media/image7.png>
</file>

<file path=ppt/media/image8.png>
</file>

<file path=ppt/media/image83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08DA94-E617-4389-95A0-D25ED4254FB6}" type="datetimeFigureOut">
              <a:rPr lang="en-US" smtClean="0"/>
              <a:t>12/9/23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A1680-A257-4736-96FB-3A47554CF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409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E5A1CE0-21E7-374D-91F8-0A8E93085B43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56351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A1680-A257-4736-96FB-3A47554CF3D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2503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A1680-A257-4736-96FB-3A47554CF3D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1492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A1680-A257-4736-96FB-3A47554CF3D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6612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A1680-A257-4736-96FB-3A47554CF3D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629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A1680-A257-4736-96FB-3A47554CF3D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4743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A1680-A257-4736-96FB-3A47554CF3D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1913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A1680-A257-4736-96FB-3A47554CF3D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7558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A1680-A257-4736-96FB-3A47554CF3D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6361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A1680-A257-4736-96FB-3A47554CF3D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4358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A1680-A257-4736-96FB-3A47554CF3D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093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E5A1CE0-21E7-374D-91F8-0A8E93085B43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54107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A1680-A257-4736-96FB-3A47554CF3D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8113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A1680-A257-4736-96FB-3A47554CF3D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5680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A1680-A257-4736-96FB-3A47554CF3D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5840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D967CE-5D53-9F22-0FA2-8F1342CE8C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D32FA2-45AF-F8D4-9C7E-3D4FED0BB80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4F652D-A72F-4E20-9808-72C3282D1980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  <a:effectLst>
            <a:outerShdw dist="25396" dir="2700000" algn="tl">
              <a:srgbClr val="000000">
                <a:alpha val="60000"/>
              </a:srgbClr>
            </a:outerShdw>
          </a:effectLst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F4CD50F-F23A-4877-8277-1DB6873F346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41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9900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A1680-A257-4736-96FB-3A47554CF3D6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566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A1680-A257-4736-96FB-3A47554CF3D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824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A1680-A257-4736-96FB-3A47554CF3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5224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A1680-A257-4736-96FB-3A47554CF3D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4111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A1680-A257-4736-96FB-3A47554CF3D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7085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A1680-A257-4736-96FB-3A47554CF3D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1769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A1680-A257-4736-96FB-3A47554CF3D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6747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A1680-A257-4736-96FB-3A47554CF3D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567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2FE4E-2CA1-416C-A7FE-D2A6F7906C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191FB9-323F-4043-A440-40D4C804A4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>
                <a:latin typeface="Lato Light" panose="020F0302020204030203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38B9B5-61CC-4126-9F4E-EBD192194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4863D4-870C-4524-B450-A354C5209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60B732-56C3-46C4-B615-5D7534ABA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21995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13C5B-E0F4-4F04-93C1-A27FC6A6C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EEF90A-3286-4ED3-B685-8DC5E2E196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21E1CE-F903-411D-8593-856027775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226CB6-E375-4F42-A368-0BB1F8075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491EB8-B72C-4816-9BA0-E14D112C9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71701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9B1DB1-018C-47AD-BC9F-0391B1C8B8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CA3593-A5C2-4327-B82B-B3BD1B97E3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43B56C-E5E1-4772-B99B-CE5BE2AA9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88F34-62CC-4498-85B7-3887FFD95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E177D2-24A0-463A-98F8-444C4F1EF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331808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35F2887-0B16-FA47-B64D-75964E8E01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6409267"/>
            <a:ext cx="12206817" cy="457200"/>
          </a:xfrm>
          <a:prstGeom prst="rect">
            <a:avLst/>
          </a:prstGeom>
          <a:solidFill>
            <a:schemeClr val="bg2"/>
          </a:solidFill>
          <a:ln w="9525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endParaRPr lang="en-US" altLang="en-US" sz="24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390023"/>
            <a:ext cx="10972800" cy="824631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2137834" y="4798696"/>
            <a:ext cx="8079317" cy="274320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>
              <a:buNone/>
              <a:defRPr sz="2400" cap="none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609600" y="3214654"/>
            <a:ext cx="10972800" cy="6158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800" cap="small" spc="400">
                <a:solidFill>
                  <a:schemeClr val="accent1"/>
                </a:solidFill>
                <a:latin typeface="+mn-l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073390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9" descr="SUSig_White.eps">
            <a:extLst>
              <a:ext uri="{FF2B5EF4-FFF2-40B4-BE49-F238E27FC236}">
                <a16:creationId xmlns:a16="http://schemas.microsoft.com/office/drawing/2014/main" id="{633B1234-1863-9445-BCFE-1954B7C3DC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3800" y="6415618"/>
            <a:ext cx="2728384" cy="249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785DE47-8AB5-AD41-9219-1E12A03A40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6409267"/>
            <a:ext cx="12206817" cy="457200"/>
          </a:xfrm>
          <a:prstGeom prst="rect">
            <a:avLst/>
          </a:prstGeom>
          <a:solidFill>
            <a:schemeClr val="bg2"/>
          </a:solidFill>
          <a:ln w="9525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endParaRPr lang="en-US" altLang="en-US" sz="24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400741"/>
            <a:ext cx="10972800" cy="824631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2137834" y="4798696"/>
            <a:ext cx="8079317" cy="274320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>
              <a:buNone/>
              <a:defRPr sz="24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609600" y="3225371"/>
            <a:ext cx="10972800" cy="6158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800" cap="small" spc="400">
                <a:solidFill>
                  <a:srgbClr val="A4001D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808042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84CDA02-5552-4846-8AF0-7840CF024B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6409267"/>
            <a:ext cx="12206817" cy="457200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endParaRPr lang="en-US" altLang="en-US" sz="24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137837" y="2051687"/>
            <a:ext cx="3939116" cy="1234440"/>
          </a:xfrm>
          <a:prstGeom prst="rect">
            <a:avLst/>
          </a:prstGeom>
        </p:spPr>
        <p:txBody>
          <a:bodyPr/>
          <a:lstStyle>
            <a:lvl1pPr algn="r">
              <a:defRPr sz="2667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2137837" y="3429000"/>
            <a:ext cx="3939116" cy="124396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cap="all" spc="400">
                <a:solidFill>
                  <a:srgbClr val="A4001D"/>
                </a:solidFill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6220883" y="2046816"/>
            <a:ext cx="2601384" cy="2601384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defRPr lang="en-US" sz="1600" dirty="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56986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274237" y="1211580"/>
            <a:ext cx="10267951" cy="5012056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07FC2B-7ED6-7D86-0BCE-D5C3BF4E42C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451749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2">
            <a:extLst>
              <a:ext uri="{FF2B5EF4-FFF2-40B4-BE49-F238E27FC236}">
                <a16:creationId xmlns:a16="http://schemas.microsoft.com/office/drawing/2014/main" id="{A8D587AE-A7F5-094A-9291-2261819CF07D}"/>
              </a:ext>
            </a:extLst>
          </p:cNvPr>
          <p:cNvSpPr txBox="1">
            <a:spLocks/>
          </p:cNvSpPr>
          <p:nvPr/>
        </p:nvSpPr>
        <p:spPr>
          <a:xfrm>
            <a:off x="80433" y="10584"/>
            <a:ext cx="609600" cy="609600"/>
          </a:xfrm>
          <a:prstGeom prst="rect">
            <a:avLst/>
          </a:prstGeom>
        </p:spPr>
        <p:txBody>
          <a:bodyPr wrap="none" lIns="60960" tIns="0" rIns="60960" b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fld id="{7A070EE9-4DD4-DF42-B067-C02C2F73CA43}" type="slidenum">
              <a:rPr lang="en-US" altLang="en-US" sz="1333">
                <a:solidFill>
                  <a:srgbClr val="7F7F7F"/>
                </a:solidFill>
                <a:latin typeface="Arial" panose="020B0604020202020204" pitchFamily="34" charset="0"/>
              </a:rPr>
              <a:pPr algn="ctr" eaLnBrk="1" hangingPunct="1"/>
              <a:t>‹#›</a:t>
            </a:fld>
            <a:endParaRPr lang="en-US" altLang="en-US" sz="1333">
              <a:solidFill>
                <a:srgbClr val="7F7F7F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1265770" y="1211580"/>
            <a:ext cx="5050367" cy="5012056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6502400" y="1211580"/>
            <a:ext cx="5039784" cy="5012056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34287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0"/>
          </p:nvPr>
        </p:nvSpPr>
        <p:spPr>
          <a:xfrm>
            <a:off x="1265036" y="1211581"/>
            <a:ext cx="10277149" cy="2422143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/>
          </p:nvPr>
        </p:nvSpPr>
        <p:spPr>
          <a:xfrm>
            <a:off x="1265770" y="3788418"/>
            <a:ext cx="10276417" cy="2422143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954910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265770" y="1211580"/>
            <a:ext cx="5050367" cy="5012056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6502400" y="1211582"/>
            <a:ext cx="5039784" cy="2430780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6502400" y="3783329"/>
            <a:ext cx="5039784" cy="2440307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19014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65770" y="1211582"/>
            <a:ext cx="5050367" cy="2430780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1274237" y="3787484"/>
            <a:ext cx="5041900" cy="2436152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/>
          </p:nvPr>
        </p:nvSpPr>
        <p:spPr>
          <a:xfrm>
            <a:off x="6502400" y="1211582"/>
            <a:ext cx="5039784" cy="2430780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6502400" y="3787484"/>
            <a:ext cx="5039784" cy="2436152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08847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2DB77-3089-414C-881B-66339D005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58F06-3109-41C3-8B69-66ACD2DE6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D4BC8-A823-4F3C-854C-D5FB34940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58865-FD2A-4018-BD2F-A9A2A35B7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3C947-0216-404A-A6F3-77BB4E4FE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260256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274237" y="1211580"/>
            <a:ext cx="10267951" cy="5012056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768862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35F2887-0B16-FA47-B64D-75964E8E01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6409267"/>
            <a:ext cx="12206817" cy="457200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endParaRPr lang="en-US" altLang="en-US" sz="24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390023"/>
            <a:ext cx="10972800" cy="824631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2137834" y="4798696"/>
            <a:ext cx="8079317" cy="274320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>
              <a:buNone/>
              <a:defRPr sz="2400" cap="none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609600" y="3214654"/>
            <a:ext cx="10972800" cy="6158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800" cap="small" spc="400">
                <a:solidFill>
                  <a:schemeClr val="accent1"/>
                </a:solidFill>
                <a:latin typeface="+mn-l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2694427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274237" y="1211580"/>
            <a:ext cx="10267951" cy="50120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3052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CAEF09C-52BD-2942-899D-B4A6CF9A90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6409267"/>
            <a:ext cx="12206817" cy="457200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endParaRPr lang="en-US" altLang="en-US" sz="24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137837" y="2051687"/>
            <a:ext cx="3939116" cy="1234440"/>
          </a:xfrm>
          <a:prstGeom prst="rect">
            <a:avLst/>
          </a:prstGeom>
        </p:spPr>
        <p:txBody>
          <a:bodyPr/>
          <a:lstStyle>
            <a:lvl1pPr algn="r">
              <a:defRPr sz="2667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2137837" y="3429000"/>
            <a:ext cx="3939116" cy="124396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cap="all" spc="400">
                <a:solidFill>
                  <a:schemeClr val="accent1"/>
                </a:solidFill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6220883" y="2046816"/>
            <a:ext cx="2601384" cy="2601384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buNone/>
              <a:defRPr sz="16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6904510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2">
            <a:extLst>
              <a:ext uri="{FF2B5EF4-FFF2-40B4-BE49-F238E27FC236}">
                <a16:creationId xmlns:a16="http://schemas.microsoft.com/office/drawing/2014/main" id="{2FA5F7CF-D9D1-E842-9E12-CFA12AA3B33E}"/>
              </a:ext>
            </a:extLst>
          </p:cNvPr>
          <p:cNvSpPr txBox="1">
            <a:spLocks/>
          </p:cNvSpPr>
          <p:nvPr/>
        </p:nvSpPr>
        <p:spPr>
          <a:xfrm>
            <a:off x="80433" y="10584"/>
            <a:ext cx="609600" cy="609600"/>
          </a:xfrm>
          <a:prstGeom prst="rect">
            <a:avLst/>
          </a:prstGeom>
        </p:spPr>
        <p:txBody>
          <a:bodyPr wrap="none" lIns="60960" tIns="0" rIns="60960" b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fld id="{C2A42B3E-B88C-2F4D-B84D-3782833B1AFA}" type="slidenum">
              <a:rPr lang="en-US" altLang="en-US" sz="1333">
                <a:solidFill>
                  <a:srgbClr val="7F7F7F"/>
                </a:solidFill>
                <a:latin typeface="Arial" panose="020B0604020202020204" pitchFamily="34" charset="0"/>
              </a:rPr>
              <a:pPr algn="ctr" eaLnBrk="1" hangingPunct="1"/>
              <a:t>‹#›</a:t>
            </a:fld>
            <a:endParaRPr lang="en-US" altLang="en-US" sz="1333">
              <a:solidFill>
                <a:srgbClr val="7F7F7F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1265770" y="1211580"/>
            <a:ext cx="5050367" cy="50120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6502400" y="1211580"/>
            <a:ext cx="5039784" cy="50120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321488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65770" y="1211582"/>
            <a:ext cx="5050367" cy="24307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1274237" y="3787484"/>
            <a:ext cx="5041900" cy="24361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/>
          </p:nvPr>
        </p:nvSpPr>
        <p:spPr>
          <a:xfrm>
            <a:off x="6502400" y="1211582"/>
            <a:ext cx="5039784" cy="24307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6502400" y="3787484"/>
            <a:ext cx="5039784" cy="24361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12089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274237" y="1211580"/>
            <a:ext cx="10267951" cy="5012056"/>
          </a:xfrm>
        </p:spPr>
        <p:txBody>
          <a:bodyPr/>
          <a:lstStyle>
            <a:lvl2pPr marL="0" indent="0">
              <a:buFont typeface="Arial"/>
              <a:buNone/>
              <a:defRPr baseline="0"/>
            </a:lvl2pPr>
            <a:lvl3pPr marL="459306" indent="0">
              <a:buNone/>
              <a:defRPr/>
            </a:lvl3pPr>
            <a:lvl4pPr marL="916493" indent="0">
              <a:buNone/>
              <a:defRPr/>
            </a:lvl4pPr>
            <a:lvl5pPr marL="1375799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0994464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0"/>
          </p:nvPr>
        </p:nvSpPr>
        <p:spPr>
          <a:xfrm>
            <a:off x="1265036" y="1211581"/>
            <a:ext cx="10277149" cy="24221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/>
          </p:nvPr>
        </p:nvSpPr>
        <p:spPr>
          <a:xfrm>
            <a:off x="1265770" y="3788418"/>
            <a:ext cx="10276417" cy="24221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8415160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265770" y="1211580"/>
            <a:ext cx="5050367" cy="50120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6502400" y="1211582"/>
            <a:ext cx="5039784" cy="24307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6502400" y="3783329"/>
            <a:ext cx="5039784" cy="24403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13694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9" descr="SUSig_White.eps">
            <a:extLst>
              <a:ext uri="{FF2B5EF4-FFF2-40B4-BE49-F238E27FC236}">
                <a16:creationId xmlns:a16="http://schemas.microsoft.com/office/drawing/2014/main" id="{C7BD2524-699F-C637-2CB7-ACA84A7CFE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813801" y="6415622"/>
            <a:ext cx="2728386" cy="249768"/>
          </a:xfrm>
          <a:prstGeom prst="rect">
            <a:avLst/>
          </a:prstGeom>
          <a:noFill/>
          <a:ln cap="flat">
            <a:noFill/>
          </a:ln>
          <a:effectLst>
            <a:outerShdw dist="25396" dir="2700000" algn="tl">
              <a:srgbClr val="000000">
                <a:alpha val="60000"/>
              </a:srgbClr>
            </a:outerShdw>
          </a:effectLst>
        </p:spPr>
      </p:pic>
      <p:sp>
        <p:nvSpPr>
          <p:cNvPr id="3" name="Rectangle 5">
            <a:extLst>
              <a:ext uri="{FF2B5EF4-FFF2-40B4-BE49-F238E27FC236}">
                <a16:creationId xmlns:a16="http://schemas.microsoft.com/office/drawing/2014/main" id="{DFDFA692-AA66-4D21-E196-779E9589C632}"/>
              </a:ext>
            </a:extLst>
          </p:cNvPr>
          <p:cNvSpPr/>
          <p:nvPr/>
        </p:nvSpPr>
        <p:spPr>
          <a:xfrm>
            <a:off x="0" y="6409267"/>
            <a:ext cx="12206819" cy="457200"/>
          </a:xfrm>
          <a:prstGeom prst="rect">
            <a:avLst/>
          </a:prstGeom>
          <a:solidFill>
            <a:srgbClr val="40AFFF"/>
          </a:solidFill>
          <a:ln w="9528" cap="flat">
            <a:solidFill>
              <a:srgbClr val="D9D9D9"/>
            </a:solidFill>
            <a:prstDash val="solid"/>
            <a:miter/>
          </a:ln>
          <a:effectLst>
            <a:outerShdw dist="25396" dir="2700000" algn="tl">
              <a:srgbClr val="808080">
                <a:alpha val="59999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1200" cap="none" spc="0" baseline="0">
              <a:solidFill>
                <a:srgbClr val="FFFFFF"/>
              </a:solidFill>
              <a:uFillTx/>
              <a:latin typeface="Arial" pitchFamily="34"/>
              <a:ea typeface="ＭＳ Ｐゴシック" pitchFamily="34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3A16BC3-B5A4-183B-9317-D1D16DC966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603" y="2400738"/>
            <a:ext cx="10972800" cy="824633"/>
          </a:xfrm>
        </p:spPr>
        <p:txBody>
          <a:bodyPr anchorCtr="1"/>
          <a:lstStyle>
            <a:lvl1pPr algn="ctr">
              <a:defRPr sz="48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33">
            <a:extLst>
              <a:ext uri="{FF2B5EF4-FFF2-40B4-BE49-F238E27FC236}">
                <a16:creationId xmlns:a16="http://schemas.microsoft.com/office/drawing/2014/main" id="{D44628CD-E15E-10F1-44EA-6987E014596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137830" y="4798698"/>
            <a:ext cx="8079318" cy="274320"/>
          </a:xfrm>
        </p:spPr>
        <p:txBody>
          <a:bodyPr wrap="none" anchor="ctr" anchorCtr="1">
            <a:noAutofit/>
          </a:bodyPr>
          <a:lstStyle>
            <a:lvl1pPr algn="ctr">
              <a:spcBef>
                <a:spcPts val="600"/>
              </a:spcBef>
              <a:defRPr sz="2400" spc="0">
                <a:solidFill>
                  <a:srgbClr val="59595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14B3103-B7CA-CE3C-B0B0-760EBE77C165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09603" y="3225372"/>
            <a:ext cx="10972800" cy="615866"/>
          </a:xfrm>
        </p:spPr>
        <p:txBody>
          <a:bodyPr anchorCtr="1">
            <a:noAutofit/>
          </a:bodyPr>
          <a:lstStyle>
            <a:lvl1pPr marL="0" indent="0" algn="ctr">
              <a:spcBef>
                <a:spcPts val="700"/>
              </a:spcBef>
              <a:defRPr sz="2800" cap="small" spc="400">
                <a:solidFill>
                  <a:srgbClr val="A4001D"/>
                </a:solidFill>
              </a:defRPr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40322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822E5-1D1C-4F3D-9172-CDB42E1F8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68532D-E1D7-4A44-AB6E-1DD7D93EEC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B60D0F-465A-41A9-A3C1-62A67889C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7682B-5404-4A72-A7C2-46E452A0F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74D58-B5A3-44E5-B473-0FC090D57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4894764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22EB2756-8C44-7A9C-3C04-C8AC12E74FBE}"/>
              </a:ext>
            </a:extLst>
          </p:cNvPr>
          <p:cNvSpPr/>
          <p:nvPr/>
        </p:nvSpPr>
        <p:spPr>
          <a:xfrm>
            <a:off x="0" y="6409267"/>
            <a:ext cx="12206819" cy="457200"/>
          </a:xfrm>
          <a:prstGeom prst="rect">
            <a:avLst/>
          </a:prstGeom>
          <a:solidFill>
            <a:srgbClr val="40AFFF"/>
          </a:solidFill>
          <a:ln cap="flat">
            <a:noFill/>
            <a:prstDash val="solid"/>
          </a:ln>
          <a:effectLst>
            <a:outerShdw dist="25396" dir="2700000" algn="tl">
              <a:srgbClr val="808080">
                <a:alpha val="59999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1200" cap="none" spc="0" baseline="0">
              <a:solidFill>
                <a:srgbClr val="FFFFFF"/>
              </a:solidFill>
              <a:uFillTx/>
              <a:latin typeface="Arial" pitchFamily="34"/>
              <a:ea typeface="ＭＳ Ｐゴシック" pitchFamily="3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779B8F9-B323-6E34-47DB-91A254516E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37839" y="2051685"/>
            <a:ext cx="3939116" cy="1234440"/>
          </a:xfrm>
        </p:spPr>
        <p:txBody>
          <a:bodyPr/>
          <a:lstStyle>
            <a:lvl1pPr algn="r">
              <a:defRPr sz="2667" b="1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C0DDA0-DCCC-C8FA-D456-632A08D97C0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137839" y="3429000"/>
            <a:ext cx="3939116" cy="1243968"/>
          </a:xfrm>
        </p:spPr>
        <p:txBody>
          <a:bodyPr/>
          <a:lstStyle>
            <a:lvl1pPr marL="0" indent="0" algn="r">
              <a:spcBef>
                <a:spcPts val="400"/>
              </a:spcBef>
              <a:defRPr sz="1600" cap="all" spc="400">
                <a:solidFill>
                  <a:srgbClr val="A4001D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 16">
            <a:extLst>
              <a:ext uri="{FF2B5EF4-FFF2-40B4-BE49-F238E27FC236}">
                <a16:creationId xmlns:a16="http://schemas.microsoft.com/office/drawing/2014/main" id="{DE047DB9-FA65-9668-2EEB-FDF5655B7B3A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220882" y="2046820"/>
            <a:ext cx="2601385" cy="2601385"/>
          </a:xfrm>
          <a:blipFill>
            <a:blip r:embed="rId2"/>
            <a:stretch>
              <a:fillRect/>
            </a:stretch>
          </a:blipFill>
          <a:ln w="44448" cap="flat">
            <a:solidFill>
              <a:srgbClr val="FFFFFF"/>
            </a:solidFill>
            <a:prstDash val="solid"/>
          </a:ln>
          <a:effectLst>
            <a:outerShdw dist="25396" dir="2700000" algn="tl">
              <a:srgbClr val="000000">
                <a:alpha val="36000"/>
              </a:srgbClr>
            </a:outerShdw>
          </a:effectLst>
        </p:spPr>
        <p:txBody>
          <a:bodyPr/>
          <a:lstStyle>
            <a:lvl1pPr>
              <a:spcBef>
                <a:spcPts val="400"/>
              </a:spcBef>
              <a:defRPr sz="1600"/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217346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5C637-90EC-7A08-7DE2-11ADD14BBA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5035" y="479392"/>
            <a:ext cx="10277151" cy="6506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C112B06A-00F7-FA49-1CC5-7328F5FCE380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274234" y="1211580"/>
            <a:ext cx="10267953" cy="501205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8915740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22">
            <a:extLst>
              <a:ext uri="{FF2B5EF4-FFF2-40B4-BE49-F238E27FC236}">
                <a16:creationId xmlns:a16="http://schemas.microsoft.com/office/drawing/2014/main" id="{FF8B834A-CE9D-69D5-68A6-DD5F1A2987FB}"/>
              </a:ext>
            </a:extLst>
          </p:cNvPr>
          <p:cNvSpPr txBox="1"/>
          <p:nvPr/>
        </p:nvSpPr>
        <p:spPr>
          <a:xfrm>
            <a:off x="80430" y="10579"/>
            <a:ext cx="609603" cy="609603"/>
          </a:xfrm>
          <a:prstGeom prst="rect">
            <a:avLst/>
          </a:prstGeom>
          <a:noFill/>
          <a:ln cap="flat">
            <a:noFill/>
          </a:ln>
          <a:effectLst>
            <a:outerShdw dist="25396" dir="2700000" algn="tl">
              <a:srgbClr val="000000">
                <a:alpha val="60000"/>
              </a:srgbClr>
            </a:outerShdw>
          </a:effectLst>
        </p:spPr>
        <p:txBody>
          <a:bodyPr vert="horz" wrap="none" lIns="60963" tIns="0" rIns="60963" bIns="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99AED5B-8D05-45BA-8D11-CEEFB802AFC1}" type="slidenum">
              <a:t>‹#›</a:t>
            </a:fld>
            <a:endParaRPr lang="en-US" sz="1333" b="0" i="0" u="none" strike="noStrike" kern="1200" cap="none" spc="0" baseline="0">
              <a:solidFill>
                <a:srgbClr val="7F7F7F"/>
              </a:solidFill>
              <a:uFillTx/>
              <a:latin typeface="Arial" pitchFamily="34"/>
              <a:ea typeface="ＭＳ Ｐゴシック" pitchFamily="3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9AFCA14-1AB7-8B6F-21E2-9F87DEBDFF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5035" y="479392"/>
            <a:ext cx="10277151" cy="6506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Content Placeholder 13">
            <a:extLst>
              <a:ext uri="{FF2B5EF4-FFF2-40B4-BE49-F238E27FC236}">
                <a16:creationId xmlns:a16="http://schemas.microsoft.com/office/drawing/2014/main" id="{1B7899CF-FF3B-AF75-A246-DB55AB7B76A9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265767" y="1211580"/>
            <a:ext cx="5050368" cy="501205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15">
            <a:extLst>
              <a:ext uri="{FF2B5EF4-FFF2-40B4-BE49-F238E27FC236}">
                <a16:creationId xmlns:a16="http://schemas.microsoft.com/office/drawing/2014/main" id="{4DC4BE05-BFBB-A10E-148A-20C652B12597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502398" y="1211580"/>
            <a:ext cx="5039779" cy="501205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414091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1AB3D-54F1-EC7A-FC2B-5AF4C4D500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5035" y="479392"/>
            <a:ext cx="10277151" cy="6506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11">
            <a:extLst>
              <a:ext uri="{FF2B5EF4-FFF2-40B4-BE49-F238E27FC236}">
                <a16:creationId xmlns:a16="http://schemas.microsoft.com/office/drawing/2014/main" id="{C316B4BA-EA86-D51B-0872-71416ED0C5C8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265035" y="1211580"/>
            <a:ext cx="10277151" cy="242214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13">
            <a:extLst>
              <a:ext uri="{FF2B5EF4-FFF2-40B4-BE49-F238E27FC236}">
                <a16:creationId xmlns:a16="http://schemas.microsoft.com/office/drawing/2014/main" id="{7E60A7AA-BABA-01CC-C56F-8741D1D4FE22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265767" y="3788414"/>
            <a:ext cx="10276420" cy="242214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4091436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99D6A-83D3-DB59-B11D-253EDED16D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5035" y="479392"/>
            <a:ext cx="10277151" cy="6506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C279A-27E6-7F51-2822-3E0EA4E61056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265767" y="1211580"/>
            <a:ext cx="5050368" cy="501205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951A2DC9-2511-6F3B-2329-EFA078A9A4E1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502398" y="1211580"/>
            <a:ext cx="5039779" cy="243077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id="{267E5833-8088-886B-EDA7-393682A1D040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502398" y="3783329"/>
            <a:ext cx="5039779" cy="24403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1734955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A713A-7708-E56C-86CB-4B5962ED0B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5035" y="479392"/>
            <a:ext cx="10277151" cy="6506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B337709C-C27A-3A65-5DAB-94028C75685B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265767" y="1211580"/>
            <a:ext cx="5050368" cy="243077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DB87A100-4779-2D23-BAEC-3BFC96226B50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274234" y="3787481"/>
            <a:ext cx="5041901" cy="243615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12">
            <a:extLst>
              <a:ext uri="{FF2B5EF4-FFF2-40B4-BE49-F238E27FC236}">
                <a16:creationId xmlns:a16="http://schemas.microsoft.com/office/drawing/2014/main" id="{BBFB6CCE-D2E1-E0D5-3AD7-2B567BFED9CD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502398" y="1211580"/>
            <a:ext cx="5039779" cy="243077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14">
            <a:extLst>
              <a:ext uri="{FF2B5EF4-FFF2-40B4-BE49-F238E27FC236}">
                <a16:creationId xmlns:a16="http://schemas.microsoft.com/office/drawing/2014/main" id="{6E690C05-BDD7-BF8D-4B06-239EC440A8F5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502398" y="3787481"/>
            <a:ext cx="5039779" cy="243615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619160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25490-158D-2C8B-81D5-B8F11BD8E6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5035" y="479392"/>
            <a:ext cx="10277151" cy="6506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6A1EF5A8-E457-0119-9F8B-6727FC8E13FB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274234" y="1211580"/>
            <a:ext cx="10267953" cy="501205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3264720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7822075F-7E08-09CB-96E8-01E686C729A5}"/>
              </a:ext>
            </a:extLst>
          </p:cNvPr>
          <p:cNvSpPr/>
          <p:nvPr/>
        </p:nvSpPr>
        <p:spPr>
          <a:xfrm>
            <a:off x="0" y="6409267"/>
            <a:ext cx="12206819" cy="457200"/>
          </a:xfrm>
          <a:prstGeom prst="rect">
            <a:avLst/>
          </a:prstGeom>
          <a:solidFill>
            <a:srgbClr val="40AFFF"/>
          </a:solidFill>
          <a:ln cap="flat">
            <a:noFill/>
            <a:prstDash val="solid"/>
          </a:ln>
          <a:effectLst>
            <a:outerShdw dist="25396" dir="2700000" algn="tl">
              <a:srgbClr val="808080">
                <a:alpha val="59999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1200" cap="none" spc="0" baseline="0">
              <a:solidFill>
                <a:srgbClr val="FFFFFF"/>
              </a:solidFill>
              <a:uFillTx/>
              <a:latin typeface="Arial" pitchFamily="34"/>
              <a:ea typeface="ＭＳ Ｐゴシック" pitchFamily="3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172D29D-F4DF-7245-13F0-B80B94B6355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603" y="2390022"/>
            <a:ext cx="10972800" cy="824633"/>
          </a:xfrm>
        </p:spPr>
        <p:txBody>
          <a:bodyPr anchorCtr="1"/>
          <a:lstStyle>
            <a:lvl1pPr algn="ctr">
              <a:defRPr sz="4800">
                <a:solidFill>
                  <a:srgbClr val="000000"/>
                </a:solidFill>
                <a:latin typeface="Source Sans Pro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33">
            <a:extLst>
              <a:ext uri="{FF2B5EF4-FFF2-40B4-BE49-F238E27FC236}">
                <a16:creationId xmlns:a16="http://schemas.microsoft.com/office/drawing/2014/main" id="{3A3B3C80-772F-5CE8-46A0-067827A07F9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137830" y="4798698"/>
            <a:ext cx="8079318" cy="274320"/>
          </a:xfrm>
        </p:spPr>
        <p:txBody>
          <a:bodyPr wrap="none" anchor="ctr" anchorCtr="1">
            <a:noAutofit/>
          </a:bodyPr>
          <a:lstStyle>
            <a:lvl1pPr algn="ctr">
              <a:spcBef>
                <a:spcPts val="600"/>
              </a:spcBef>
              <a:defRPr sz="2400" spc="0">
                <a:solidFill>
                  <a:srgbClr val="59595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7C6D7595-072D-A208-01A3-9D78177A5C44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09603" y="3214655"/>
            <a:ext cx="10972800" cy="615866"/>
          </a:xfrm>
        </p:spPr>
        <p:txBody>
          <a:bodyPr anchorCtr="1">
            <a:noAutofit/>
          </a:bodyPr>
          <a:lstStyle>
            <a:lvl1pPr marL="0" indent="0" algn="ctr">
              <a:spcBef>
                <a:spcPts val="700"/>
              </a:spcBef>
              <a:defRPr sz="2800" cap="small" spc="400">
                <a:solidFill>
                  <a:srgbClr val="005390"/>
                </a:solidFill>
              </a:defRPr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3502382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49B72-A026-4138-236B-3C9E20F405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5035" y="479392"/>
            <a:ext cx="10277151" cy="6506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76DD725B-D8F2-0ADB-1F96-75513B07FC0D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274234" y="1211580"/>
            <a:ext cx="10267953" cy="501205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168185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8BA4E7D8-66B8-8C90-43ED-9A91D35D7122}"/>
              </a:ext>
            </a:extLst>
          </p:cNvPr>
          <p:cNvSpPr/>
          <p:nvPr/>
        </p:nvSpPr>
        <p:spPr>
          <a:xfrm>
            <a:off x="0" y="6409267"/>
            <a:ext cx="12206819" cy="457200"/>
          </a:xfrm>
          <a:prstGeom prst="rect">
            <a:avLst/>
          </a:prstGeom>
          <a:solidFill>
            <a:srgbClr val="40AFFF"/>
          </a:solidFill>
          <a:ln cap="flat">
            <a:noFill/>
            <a:prstDash val="solid"/>
          </a:ln>
          <a:effectLst>
            <a:outerShdw dist="25396" dir="2700000" algn="tl">
              <a:srgbClr val="808080">
                <a:alpha val="59999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1200" cap="none" spc="0" baseline="0">
              <a:solidFill>
                <a:srgbClr val="FFFFFF"/>
              </a:solidFill>
              <a:uFillTx/>
              <a:latin typeface="Arial" pitchFamily="34"/>
              <a:ea typeface="ＭＳ Ｐゴシック" pitchFamily="3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53E3E4F-3BDB-DD42-F0F7-B6A76EECDA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37839" y="2051685"/>
            <a:ext cx="3939116" cy="1234440"/>
          </a:xfrm>
        </p:spPr>
        <p:txBody>
          <a:bodyPr/>
          <a:lstStyle>
            <a:lvl1pPr algn="r">
              <a:defRPr sz="2667" b="1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953DA6-4AA7-E5FD-F612-3BAB7250DA5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137839" y="3429000"/>
            <a:ext cx="3939116" cy="1243968"/>
          </a:xfrm>
        </p:spPr>
        <p:txBody>
          <a:bodyPr/>
          <a:lstStyle>
            <a:lvl1pPr marL="0" indent="0" algn="r">
              <a:spcBef>
                <a:spcPts val="400"/>
              </a:spcBef>
              <a:defRPr sz="1600" cap="all" spc="400">
                <a:solidFill>
                  <a:srgbClr val="00539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 16">
            <a:extLst>
              <a:ext uri="{FF2B5EF4-FFF2-40B4-BE49-F238E27FC236}">
                <a16:creationId xmlns:a16="http://schemas.microsoft.com/office/drawing/2014/main" id="{1DBBB0D2-58F3-A0DE-61EB-FC5B4A581CDB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220882" y="2046820"/>
            <a:ext cx="2601385" cy="2601385"/>
          </a:xfrm>
          <a:blipFill>
            <a:blip r:embed="rId2"/>
            <a:stretch>
              <a:fillRect/>
            </a:stretch>
          </a:blipFill>
          <a:ln w="44448" cap="flat">
            <a:solidFill>
              <a:srgbClr val="FFFFFF"/>
            </a:solidFill>
            <a:prstDash val="solid"/>
          </a:ln>
          <a:effectLst>
            <a:outerShdw dist="25396" dir="2700000" algn="tl">
              <a:srgbClr val="000000">
                <a:alpha val="36000"/>
              </a:srgbClr>
            </a:outerShdw>
          </a:effectLst>
        </p:spPr>
        <p:txBody>
          <a:bodyPr/>
          <a:lstStyle>
            <a:lvl1pPr>
              <a:spcBef>
                <a:spcPts val="400"/>
              </a:spcBef>
              <a:defRPr sz="1600"/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01005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C95C7-DD58-4626-BB9F-536FB1DDF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014BD3-23F9-43A0-848F-522453EB46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22C16-FACC-4F5E-8A00-016554CD9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358B6C-0507-4EBC-B832-6FC8B6A86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8B711C-7706-4B8D-8134-3CBB051A6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DBC2D8-0938-4257-BED8-0F076FFF4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08574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22">
            <a:extLst>
              <a:ext uri="{FF2B5EF4-FFF2-40B4-BE49-F238E27FC236}">
                <a16:creationId xmlns:a16="http://schemas.microsoft.com/office/drawing/2014/main" id="{9560AD33-B818-9348-2E13-E8E06B3D5D50}"/>
              </a:ext>
            </a:extLst>
          </p:cNvPr>
          <p:cNvSpPr txBox="1"/>
          <p:nvPr/>
        </p:nvSpPr>
        <p:spPr>
          <a:xfrm>
            <a:off x="80430" y="10579"/>
            <a:ext cx="609603" cy="609603"/>
          </a:xfrm>
          <a:prstGeom prst="rect">
            <a:avLst/>
          </a:prstGeom>
          <a:noFill/>
          <a:ln cap="flat">
            <a:noFill/>
          </a:ln>
          <a:effectLst>
            <a:outerShdw dist="25396" dir="2700000" algn="tl">
              <a:srgbClr val="000000">
                <a:alpha val="60000"/>
              </a:srgbClr>
            </a:outerShdw>
          </a:effectLst>
        </p:spPr>
        <p:txBody>
          <a:bodyPr vert="horz" wrap="none" lIns="60963" tIns="0" rIns="60963" bIns="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6A975C2-63E6-4929-AF59-62D42E05D72C}" type="slidenum">
              <a:t>‹#›</a:t>
            </a:fld>
            <a:endParaRPr lang="en-US" sz="1333" b="0" i="0" u="none" strike="noStrike" kern="1200" cap="none" spc="0" baseline="0">
              <a:solidFill>
                <a:srgbClr val="7F7F7F"/>
              </a:solidFill>
              <a:uFillTx/>
              <a:latin typeface="Arial" pitchFamily="34"/>
              <a:ea typeface="ＭＳ Ｐゴシック" pitchFamily="3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414B0E3-55D7-8F5E-602E-86A259760A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5035" y="479392"/>
            <a:ext cx="10277151" cy="6506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Content Placeholder 13">
            <a:extLst>
              <a:ext uri="{FF2B5EF4-FFF2-40B4-BE49-F238E27FC236}">
                <a16:creationId xmlns:a16="http://schemas.microsoft.com/office/drawing/2014/main" id="{E9FC8E92-51C9-DBBF-BD9E-4D5009B6FE1C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265767" y="1211580"/>
            <a:ext cx="5050368" cy="501205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15">
            <a:extLst>
              <a:ext uri="{FF2B5EF4-FFF2-40B4-BE49-F238E27FC236}">
                <a16:creationId xmlns:a16="http://schemas.microsoft.com/office/drawing/2014/main" id="{0FA82394-402D-9D07-E79E-A4E7903AD626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502398" y="1211580"/>
            <a:ext cx="5039779" cy="501205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7024983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096F0-FA66-495F-E6ED-2BCC773B90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5035" y="479392"/>
            <a:ext cx="10277151" cy="6506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BE4162F-4C93-4FCC-27CC-B4C7CC873421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265767" y="1211580"/>
            <a:ext cx="5050368" cy="243077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ADAE93F3-5EAB-378F-6B47-1957969E7311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274234" y="3787481"/>
            <a:ext cx="5041901" cy="243615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12">
            <a:extLst>
              <a:ext uri="{FF2B5EF4-FFF2-40B4-BE49-F238E27FC236}">
                <a16:creationId xmlns:a16="http://schemas.microsoft.com/office/drawing/2014/main" id="{67109B12-6C1B-0B3D-BFFA-C582009DDFB9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502398" y="1211580"/>
            <a:ext cx="5039779" cy="243077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14">
            <a:extLst>
              <a:ext uri="{FF2B5EF4-FFF2-40B4-BE49-F238E27FC236}">
                <a16:creationId xmlns:a16="http://schemas.microsoft.com/office/drawing/2014/main" id="{65D3DCAE-9C03-C878-BF1D-468C23669F20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502398" y="3787481"/>
            <a:ext cx="5039779" cy="243615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2017184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91BAA-A9D4-CB5B-F9E4-AB4BFFCEA8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5035" y="479392"/>
            <a:ext cx="10277151" cy="6506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DD9BC66D-211E-EFE3-9234-AD5C37982704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274234" y="1211580"/>
            <a:ext cx="10267953" cy="501205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091709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AEDA-B447-D119-CEE1-AC71A19580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5035" y="479392"/>
            <a:ext cx="10277151" cy="6506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11">
            <a:extLst>
              <a:ext uri="{FF2B5EF4-FFF2-40B4-BE49-F238E27FC236}">
                <a16:creationId xmlns:a16="http://schemas.microsoft.com/office/drawing/2014/main" id="{00733771-9DD4-6F03-CABB-7914715DA948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265035" y="1211580"/>
            <a:ext cx="10277151" cy="242214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13">
            <a:extLst>
              <a:ext uri="{FF2B5EF4-FFF2-40B4-BE49-F238E27FC236}">
                <a16:creationId xmlns:a16="http://schemas.microsoft.com/office/drawing/2014/main" id="{B3EEE3AA-6318-5753-9282-76FF920802FD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265767" y="3788414"/>
            <a:ext cx="10276420" cy="242214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4885438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AF3CF-F46B-8C54-9D6B-E10FF0FAB0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5035" y="479392"/>
            <a:ext cx="10277151" cy="6506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06156E-F4C5-EC99-8FC1-5C1469B1FF13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265767" y="1211580"/>
            <a:ext cx="5050368" cy="501205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3439514F-2E44-09D9-A9DE-6ADCF4FC678A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502398" y="1211580"/>
            <a:ext cx="5039779" cy="243077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id="{AC03D1BE-9076-A9D6-AFED-2877B0F4DBAA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502398" y="3783329"/>
            <a:ext cx="5039779" cy="24403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3945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CD6D-8694-40D3-8209-8B23EEC1A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5D25A1-CE01-460A-8A58-B8F5536883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DA1028-E114-4840-ACAB-1358B1691D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476942-19BE-494E-BC88-1710814AE4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81B99E-93CA-4AA4-A95E-4EC731504D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E9A61F-DB5F-4492-8FA8-FAF2E7274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33EF53-D9A9-404F-AD30-B8FADB784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2F60A6-5CCE-4AAA-86B1-68DC690C3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5558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1A2EB-F095-4427-8C98-CB9C79F6D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2A20C-0D13-47DB-BE01-8A0D58CB9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D176A9-E72A-447D-A690-AC3D84F46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86AE7B-DEE9-447D-9A58-4DADC0D11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58278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3D5E30-D3BF-4250-BBCF-7D7777667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62980D-1D58-4766-87D6-67B7882CD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D3EE6-0B2D-4B89-A72B-B7C137E8E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1128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23493-2107-4226-B87B-621DDA08E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AFBE5-FA66-4497-A292-B336FA2B23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526F6E-D3F7-4CDC-B1AC-4AC4C61657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9F6F90-FA53-4281-AEB5-B462ADCA0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9E76F8-2716-429A-B6DD-0FA3A0B0E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2792E8-4758-48FE-A54F-4D5EA23DF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24066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1E8DB-8CE7-43A9-87E3-CC0C94298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C171E6-CFC6-4BF1-8F75-BE9C3DAA1E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0EEE74-1AB9-4B7D-AC65-F276D79A56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E948C1-D0DB-4343-9919-15F14D9A4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2C8A1-37ED-4488-9F09-3C95DEE50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CC569A-0AA0-47FC-A94F-CFC5405AE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93023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E5AD4E-19A6-448B-97E4-1FC0C016C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0FF1F2-4EAC-47C2-966F-3F93C3AEC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FF8070-D01F-4A85-A9C9-E4F6D9C557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C937D-D909-4912-B846-DBCCE7C95A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38FEBA-0873-4489-AAA5-8720141AEA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5FA479-685E-3E47-B7FE-ACAEBAB4DF4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3189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Lato" panose="020F0502020204030203" pitchFamily="34" charset="0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Lato" panose="020F0502020204030203" pitchFamily="34" charset="0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Lato" panose="020F0502020204030203" pitchFamily="34" charset="0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Lato" panose="020F0502020204030203" pitchFamily="34" charset="0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Lato" panose="020F0502020204030203" pitchFamily="34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Placeholder 2">
            <a:extLst>
              <a:ext uri="{FF2B5EF4-FFF2-40B4-BE49-F238E27FC236}">
                <a16:creationId xmlns:a16="http://schemas.microsoft.com/office/drawing/2014/main" id="{B7FFEC35-F760-AA48-91AD-654C7E20025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265767" y="478367"/>
            <a:ext cx="10276417" cy="6519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9EBC59-66D1-2D44-B1D9-022C5411C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5767" y="1204384"/>
            <a:ext cx="10276417" cy="50186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02489631-1190-9A48-8553-0AD988DBBF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6051" y="6415618"/>
            <a:ext cx="1128183" cy="361949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333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fld id="{2E5FA479-685E-3E47-B7FE-ACAEBAB4DF4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45603D-77DB-D742-ACF8-83628820D23A}"/>
              </a:ext>
            </a:extLst>
          </p:cNvPr>
          <p:cNvSpPr/>
          <p:nvPr/>
        </p:nvSpPr>
        <p:spPr>
          <a:xfrm>
            <a:off x="-14817" y="0"/>
            <a:ext cx="12206817" cy="457200"/>
          </a:xfrm>
          <a:prstGeom prst="rect">
            <a:avLst/>
          </a:prstGeom>
          <a:solidFill>
            <a:schemeClr val="bg2"/>
          </a:solidFill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>
              <a:solidFill>
                <a:srgbClr val="8C1515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6770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</p:sldLayoutIdLst>
  <p:hf hdr="0" ftr="0" dt="0"/>
  <p:txStyles>
    <p:titleStyle>
      <a:lvl1pPr algn="l" defTabSz="609585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200" kern="1200">
          <a:solidFill>
            <a:schemeClr val="bg2"/>
          </a:solidFill>
          <a:latin typeface="Lato Black" panose="020F0A02020204030203" pitchFamily="34" charset="0"/>
          <a:ea typeface="ＭＳ Ｐゴシック" charset="0"/>
          <a:cs typeface="Lato Black" panose="020F0A02020204030203" pitchFamily="34" charset="0"/>
        </a:defRPr>
      </a:lvl1pPr>
      <a:lvl2pPr algn="l" defTabSz="609585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609585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609585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609585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5pPr>
      <a:lvl6pPr marL="609585" algn="l" defTabSz="609585" rtl="0" fontAlgn="base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1219170" algn="l" defTabSz="609585" rtl="0" fontAlgn="base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828754" algn="l" defTabSz="609585" rtl="0" fontAlgn="base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2438339" algn="l" defTabSz="609585" rtl="0" fontAlgn="base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457189" indent="-457189" algn="l" defTabSz="60958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defRPr sz="2133" kern="1200" cap="none" spc="27" baseline="0">
          <a:solidFill>
            <a:schemeClr val="tx1"/>
          </a:solidFill>
          <a:latin typeface="Lato" panose="020F0502020204030203" pitchFamily="34" charset="0"/>
          <a:ea typeface="ＭＳ Ｐゴシック" charset="0"/>
          <a:cs typeface="Lato" panose="020F0502020204030203" pitchFamily="34" charset="0"/>
        </a:defRPr>
      </a:lvl1pPr>
      <a:lvl2pPr marL="385224" indent="-385224" algn="l" defTabSz="609585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ern="1200">
          <a:solidFill>
            <a:srgbClr val="595959"/>
          </a:solidFill>
          <a:latin typeface="Lato" panose="020F0502020204030203" pitchFamily="34" charset="0"/>
          <a:ea typeface="ＭＳ Ｐゴシック" charset="0"/>
          <a:cs typeface="+mn-cs"/>
        </a:defRPr>
      </a:lvl2pPr>
      <a:lvl3pPr marL="759865" indent="-300559" algn="l" defTabSz="609585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102000"/>
        <a:buFont typeface="Source Sans Pro" panose="020B0503030403020204" pitchFamily="34" charset="0"/>
        <a:buChar char="›"/>
        <a:defRPr kern="1200">
          <a:solidFill>
            <a:srgbClr val="595959"/>
          </a:solidFill>
          <a:latin typeface="Lato" panose="020F0502020204030203" pitchFamily="34" charset="0"/>
          <a:ea typeface="ＭＳ Ｐゴシック" charset="0"/>
          <a:cs typeface="+mn-cs"/>
        </a:defRPr>
      </a:lvl3pPr>
      <a:lvl4pPr marL="1219170" indent="-302676" algn="l" defTabSz="609585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kern="1200">
          <a:solidFill>
            <a:srgbClr val="595959"/>
          </a:solidFill>
          <a:latin typeface="Lato" panose="020F0502020204030203" pitchFamily="34" charset="0"/>
          <a:ea typeface="ＭＳ Ｐゴシック" charset="0"/>
          <a:cs typeface="+mn-cs"/>
        </a:defRPr>
      </a:lvl4pPr>
      <a:lvl5pPr marL="1678475" indent="-302676" algn="l" defTabSz="609585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Source Sans Pro" panose="020B0503030403020204" pitchFamily="34" charset="0"/>
        <a:buChar char="–"/>
        <a:defRPr kern="1200">
          <a:solidFill>
            <a:srgbClr val="595959"/>
          </a:solidFill>
          <a:latin typeface="Lato" panose="020F0502020204030203" pitchFamily="34" charset="0"/>
          <a:ea typeface="ＭＳ Ｐゴシック" charset="0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2">
            <a:extLst>
              <a:ext uri="{FF2B5EF4-FFF2-40B4-BE49-F238E27FC236}">
                <a16:creationId xmlns:a16="http://schemas.microsoft.com/office/drawing/2014/main" id="{F6457BC7-3928-38D8-2BA6-29244AC653E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5767" y="478368"/>
            <a:ext cx="10276420" cy="6519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91440" bIns="45720" anchor="b" anchorCtr="0" compatLnSpc="1">
            <a:no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73525DC-6C5F-2405-6C67-C37AEACBAD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65767" y="1204383"/>
            <a:ext cx="10276420" cy="50186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4">
            <a:extLst>
              <a:ext uri="{FF2B5EF4-FFF2-40B4-BE49-F238E27FC236}">
                <a16:creationId xmlns:a16="http://schemas.microsoft.com/office/drawing/2014/main" id="{88FF8130-61CC-1334-16DB-8125ACDE18E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46047" y="6415622"/>
            <a:ext cx="1128186" cy="36194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333" b="0" i="0" u="none" strike="noStrike" kern="1200" cap="none" spc="0" baseline="0">
                <a:solidFill>
                  <a:srgbClr val="898989"/>
                </a:solidFill>
                <a:uFillTx/>
                <a:latin typeface="Arial" pitchFamily="34"/>
              </a:defRPr>
            </a:lvl1pPr>
          </a:lstStyle>
          <a:p>
            <a:pPr lvl="0"/>
            <a:fld id="{E0CBA3C5-307F-4A22-BE59-394EDD7FCEA8}" type="slidenum">
              <a:t>‹#›</a:t>
            </a:fld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F8B77E3-AEF2-6B75-D352-2876195B6C50}"/>
              </a:ext>
            </a:extLst>
          </p:cNvPr>
          <p:cNvSpPr/>
          <p:nvPr/>
        </p:nvSpPr>
        <p:spPr>
          <a:xfrm>
            <a:off x="-14813" y="0"/>
            <a:ext cx="12206819" cy="457200"/>
          </a:xfrm>
          <a:prstGeom prst="rect">
            <a:avLst/>
          </a:prstGeom>
          <a:solidFill>
            <a:srgbClr val="40AFFF"/>
          </a:solidFill>
          <a:ln w="9528" cap="flat">
            <a:solidFill>
              <a:srgbClr val="DAD7CB"/>
            </a:solidFill>
            <a:prstDash val="solid"/>
          </a:ln>
          <a:effectLst>
            <a:outerShdw dist="25396" dir="2700000" algn="tl">
              <a:srgbClr val="000000">
                <a:alpha val="6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1200" cap="none" spc="0" baseline="0">
              <a:solidFill>
                <a:srgbClr val="8C1515"/>
              </a:solidFill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7676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</p:sldLayoutIdLst>
  <p:hf hdr="0" ftr="0" dt="0"/>
  <p:txStyles>
    <p:titleStyle>
      <a:lvl1pPr marL="0" marR="0" lvl="0" indent="0" algn="l" defTabSz="609584" rtl="0" fontAlgn="auto" hangingPunct="0">
        <a:lnSpc>
          <a:spcPct val="85000"/>
        </a:lnSpc>
        <a:spcBef>
          <a:spcPts val="0"/>
        </a:spcBef>
        <a:spcAft>
          <a:spcPts val="0"/>
        </a:spcAft>
        <a:buNone/>
        <a:tabLst/>
        <a:defRPr lang="en-US" sz="3200" b="0" i="0" u="none" strike="noStrike" kern="1200" cap="none" spc="0" baseline="0">
          <a:solidFill>
            <a:srgbClr val="40AFFF"/>
          </a:solidFill>
          <a:uFillTx/>
          <a:latin typeface="Lato Black" panose="020F0A02020204030203" pitchFamily="34" charset="0"/>
          <a:ea typeface="ＭＳ Ｐゴシック"/>
          <a:cs typeface="Lato Black" panose="020F0A02020204030203" pitchFamily="34" charset="0"/>
        </a:defRPr>
      </a:lvl1pPr>
    </p:titleStyle>
    <p:bodyStyle>
      <a:lvl1pPr marL="457190" marR="0" lvl="0" indent="-457190" algn="l" defTabSz="609584" rtl="0" fontAlgn="auto" hangingPunct="0">
        <a:lnSpc>
          <a:spcPct val="100000"/>
        </a:lnSpc>
        <a:spcBef>
          <a:spcPts val="500"/>
        </a:spcBef>
        <a:spcAft>
          <a:spcPts val="0"/>
        </a:spcAft>
        <a:buNone/>
        <a:tabLst/>
        <a:defRPr lang="en-US" sz="2133" b="0" i="0" u="none" strike="noStrike" kern="1200" cap="none" spc="27" baseline="0">
          <a:solidFill>
            <a:srgbClr val="000000"/>
          </a:solidFill>
          <a:uFillTx/>
          <a:latin typeface="Lato" panose="020F0502020204030203" pitchFamily="34" charset="0"/>
          <a:ea typeface="ＭＳ Ｐゴシック"/>
          <a:cs typeface="Lato" panose="020F0502020204030203" pitchFamily="34" charset="0"/>
        </a:defRPr>
      </a:lvl1pPr>
      <a:lvl2pPr marL="385227" marR="0" lvl="1" indent="-385227" algn="l" defTabSz="609584" rtl="0" fontAlgn="auto" hangingPunct="0">
        <a:lnSpc>
          <a:spcPct val="100000"/>
        </a:lnSpc>
        <a:spcBef>
          <a:spcPts val="0"/>
        </a:spcBef>
        <a:spcAft>
          <a:spcPts val="0"/>
        </a:spcAft>
        <a:buClr>
          <a:srgbClr val="40AFFF"/>
        </a:buClr>
        <a:buSzPct val="100000"/>
        <a:buFont typeface="Wingdings" pitchFamily="2"/>
        <a:buChar char="§"/>
        <a:tabLst/>
        <a:defRPr lang="en-US" sz="1800" b="0" i="0" u="none" strike="noStrike" kern="1200" cap="none" spc="0" baseline="0">
          <a:solidFill>
            <a:srgbClr val="595959"/>
          </a:solidFill>
          <a:uFillTx/>
          <a:latin typeface="Lato" panose="020F0502020204030203" pitchFamily="34" charset="0"/>
          <a:ea typeface="ＭＳ Ｐゴシック"/>
        </a:defRPr>
      </a:lvl2pPr>
      <a:lvl3pPr marL="759866" marR="0" lvl="2" indent="-300563" algn="l" defTabSz="609584" rtl="0" fontAlgn="auto" hangingPunct="0">
        <a:lnSpc>
          <a:spcPct val="100000"/>
        </a:lnSpc>
        <a:spcBef>
          <a:spcPts val="0"/>
        </a:spcBef>
        <a:spcAft>
          <a:spcPts val="0"/>
        </a:spcAft>
        <a:buClr>
          <a:srgbClr val="40AFFF"/>
        </a:buClr>
        <a:buSzPct val="102000"/>
        <a:buFont typeface="Source Sans Pro" pitchFamily="34"/>
        <a:buChar char="›"/>
        <a:tabLst/>
        <a:defRPr lang="en-US" sz="1800" b="0" i="0" u="none" strike="noStrike" kern="1200" cap="none" spc="0" baseline="0">
          <a:solidFill>
            <a:srgbClr val="595959"/>
          </a:solidFill>
          <a:uFillTx/>
          <a:latin typeface="Lato" panose="020F0502020204030203" pitchFamily="34" charset="0"/>
          <a:ea typeface="ＭＳ Ｐゴシック"/>
        </a:defRPr>
      </a:lvl3pPr>
      <a:lvl4pPr marL="1219169" marR="0" lvl="3" indent="-302675" algn="l" defTabSz="609584" rtl="0" fontAlgn="auto" hangingPunct="0">
        <a:lnSpc>
          <a:spcPct val="100000"/>
        </a:lnSpc>
        <a:spcBef>
          <a:spcPts val="0"/>
        </a:spcBef>
        <a:spcAft>
          <a:spcPts val="0"/>
        </a:spcAft>
        <a:buClr>
          <a:srgbClr val="40AFFF"/>
        </a:buClr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595959"/>
          </a:solidFill>
          <a:uFillTx/>
          <a:latin typeface="Lato" panose="020F0502020204030203" pitchFamily="34" charset="0"/>
          <a:ea typeface="ＭＳ Ｐゴシック"/>
        </a:defRPr>
      </a:lvl4pPr>
      <a:lvl5pPr marL="1678472" marR="0" lvl="4" indent="-302675" algn="l" defTabSz="609584" rtl="0" fontAlgn="auto" hangingPunct="0">
        <a:lnSpc>
          <a:spcPct val="100000"/>
        </a:lnSpc>
        <a:spcBef>
          <a:spcPts val="0"/>
        </a:spcBef>
        <a:spcAft>
          <a:spcPts val="0"/>
        </a:spcAft>
        <a:buClr>
          <a:srgbClr val="40AFFF"/>
        </a:buClr>
        <a:buSzPct val="100000"/>
        <a:buFont typeface="Source Sans Pro" pitchFamily="34"/>
        <a:buChar char="–"/>
        <a:tabLst/>
        <a:defRPr lang="en-US" sz="1800" b="0" i="0" u="none" strike="noStrike" kern="1200" cap="none" spc="0" baseline="0">
          <a:solidFill>
            <a:srgbClr val="595959"/>
          </a:solidFill>
          <a:uFillTx/>
          <a:latin typeface="Lato" panose="020F0502020204030203" pitchFamily="34" charset="0"/>
          <a:ea typeface="ＭＳ Ｐゴシック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2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2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0.png"/><Relationship Id="rId1" Type="http://schemas.openxmlformats.org/officeDocument/2006/relationships/slideLayout" Target="../slideLayouts/slideLayout1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0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0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6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71" name="Rectangle 11270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73" name="Rectangle 11272">
            <a:extLst>
              <a:ext uri="{FF2B5EF4-FFF2-40B4-BE49-F238E27FC236}">
                <a16:creationId xmlns:a16="http://schemas.microsoft.com/office/drawing/2014/main" id="{3E4CBDBB-4FBD-4B9E-BD01-054A81D431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275" name="Picture 11274">
            <a:extLst>
              <a:ext uri="{FF2B5EF4-FFF2-40B4-BE49-F238E27FC236}">
                <a16:creationId xmlns:a16="http://schemas.microsoft.com/office/drawing/2014/main" id="{B01A6F03-171F-40B2-8B2C-A061B8924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11277" name="Rectangle 11276">
            <a:extLst>
              <a:ext uri="{FF2B5EF4-FFF2-40B4-BE49-F238E27FC236}">
                <a16:creationId xmlns:a16="http://schemas.microsoft.com/office/drawing/2014/main" id="{72C4834C-B602-4125-8264-BD0D55A58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79" name="Rectangle 11278">
            <a:extLst>
              <a:ext uri="{FF2B5EF4-FFF2-40B4-BE49-F238E27FC236}">
                <a16:creationId xmlns:a16="http://schemas.microsoft.com/office/drawing/2014/main" id="{53172EE5-132F-4DD4-8855-4DBBD9C34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5844" y="1110000"/>
            <a:ext cx="10195740" cy="4629235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265" name="Title 1">
            <a:extLst>
              <a:ext uri="{FF2B5EF4-FFF2-40B4-BE49-F238E27FC236}">
                <a16:creationId xmlns:a16="http://schemas.microsoft.com/office/drawing/2014/main" id="{12DE2440-8913-B247-8E77-68E737BE7C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5687" y="1532016"/>
            <a:ext cx="9749579" cy="20446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3600" dirty="0">
                <a:latin typeface="Lato Black"/>
                <a:ea typeface="+mn-lt"/>
                <a:cs typeface="+mn-lt"/>
              </a:rPr>
              <a:t>Understanding generalization for instruction following and black-box language models</a:t>
            </a:r>
            <a:endParaRPr lang="en-US" dirty="0">
              <a:latin typeface="Lato Black"/>
              <a:ea typeface="Lato Black"/>
              <a:cs typeface="Lato Black"/>
            </a:endParaRPr>
          </a:p>
        </p:txBody>
      </p:sp>
      <p:sp>
        <p:nvSpPr>
          <p:cNvPr id="11266" name="Text Placeholder 2">
            <a:extLst>
              <a:ext uri="{FF2B5EF4-FFF2-40B4-BE49-F238E27FC236}">
                <a16:creationId xmlns:a16="http://schemas.microsoft.com/office/drawing/2014/main" id="{5E91DF9B-1C14-8742-AAE0-23CFEBE5286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 bwMode="auto">
          <a:xfrm>
            <a:off x="1994056" y="3873733"/>
            <a:ext cx="8192843" cy="938285"/>
          </a:xfrm>
        </p:spPr>
        <p:txBody>
          <a:bodyPr vert="horz" lIns="91440" tIns="45720" rIns="91440" bIns="45720" numCol="1" rtlCol="0" anchor="t" compatLnSpc="1">
            <a:prstTxWarp prst="textNoShape">
              <a:avLst/>
            </a:prstTxWarp>
            <a:normAutofit/>
          </a:bodyPr>
          <a:lstStyle/>
          <a:p>
            <a:pPr marL="0" indent="0" defTabSz="914400"/>
            <a:endParaRPr lang="en-US" altLang="en-US" sz="2000">
              <a:solidFill>
                <a:schemeClr val="tx1"/>
              </a:solidFill>
              <a:ea typeface="Calibri" panose="020F0502020204030204"/>
              <a:cs typeface="Calibri" panose="020F0502020204030204"/>
            </a:endParaRPr>
          </a:p>
          <a:p>
            <a:pPr marL="0" indent="0" defTabSz="914400"/>
            <a:r>
              <a:rPr lang="en-US" altLang="en-US" sz="2000" err="1">
                <a:solidFill>
                  <a:schemeClr val="tx1"/>
                </a:solidFill>
                <a:latin typeface="Lato Light"/>
                <a:ea typeface="Lato Light"/>
                <a:cs typeface="Lato Light"/>
              </a:rPr>
              <a:t>Tatsunori</a:t>
            </a:r>
            <a:r>
              <a:rPr lang="en-US" altLang="en-US" sz="2000">
                <a:solidFill>
                  <a:schemeClr val="tx1"/>
                </a:solidFill>
                <a:latin typeface="Lato Light"/>
                <a:ea typeface="Lato Light"/>
                <a:cs typeface="Lato Light"/>
              </a:rPr>
              <a:t> Hashimoto, Stanford CS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4C02C3D-6D9B-523C-A9F7-05B927CB7198}"/>
              </a:ext>
            </a:extLst>
          </p:cNvPr>
          <p:cNvSpPr/>
          <p:nvPr/>
        </p:nvSpPr>
        <p:spPr>
          <a:xfrm>
            <a:off x="738861" y="2405259"/>
            <a:ext cx="5642484" cy="260212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6F0E24-91F3-036B-9D75-05515D752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</p:spPr>
        <p:txBody>
          <a:bodyPr wrap="square" anchor="b">
            <a:normAutofit/>
          </a:bodyPr>
          <a:lstStyle/>
          <a:p>
            <a:r>
              <a:rPr lang="en-US" dirty="0"/>
              <a:t>Advances in robustness from language models 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E4450EB-616D-33C7-8323-1B3D1800B86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65770" y="1211580"/>
            <a:ext cx="5050367" cy="938233"/>
          </a:xfrm>
        </p:spPr>
        <p:txBody>
          <a:bodyPr>
            <a:normAutofit/>
          </a:bodyPr>
          <a:lstStyle/>
          <a:p>
            <a:r>
              <a:rPr lang="en-US" dirty="0"/>
              <a:t>Dramatic improvements to structured robustness in the last 3 years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9F4DFC-CD2E-56FB-C81E-839CF156F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1445" y="1211580"/>
            <a:ext cx="4861694" cy="5012056"/>
          </a:xfrm>
          <a:prstGeom prst="rect">
            <a:avLst/>
          </a:prstGeom>
          <a:noFill/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8F51E4B-A4D2-6CD9-C70F-EC46D226E89D}"/>
              </a:ext>
            </a:extLst>
          </p:cNvPr>
          <p:cNvCxnSpPr/>
          <p:nvPr/>
        </p:nvCxnSpPr>
        <p:spPr>
          <a:xfrm flipH="1" flipV="1">
            <a:off x="7803677" y="3902106"/>
            <a:ext cx="590365" cy="59036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4AF3EE8-1C17-BF7C-0168-8719CA0E951D}"/>
              </a:ext>
            </a:extLst>
          </p:cNvPr>
          <p:cNvSpPr txBox="1"/>
          <p:nvPr/>
        </p:nvSpPr>
        <p:spPr>
          <a:xfrm rot="18900000">
            <a:off x="7014633" y="3532941"/>
            <a:ext cx="1422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More robust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21ECCD-1EBA-F826-2DCE-95D28843CA78}"/>
              </a:ext>
            </a:extLst>
          </p:cNvPr>
          <p:cNvSpPr txBox="1"/>
          <p:nvPr/>
        </p:nvSpPr>
        <p:spPr>
          <a:xfrm>
            <a:off x="10329333" y="6464300"/>
            <a:ext cx="17331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</a:t>
            </a:r>
            <a:r>
              <a:rPr lang="en-US" sz="1400" dirty="0" err="1"/>
              <a:t>Awadalla</a:t>
            </a:r>
            <a:r>
              <a:rPr lang="en-US" sz="1400" dirty="0"/>
              <a:t> et al 2022]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EFC441-5503-C87F-1305-A20B8E18288C}"/>
              </a:ext>
            </a:extLst>
          </p:cNvPr>
          <p:cNvSpPr txBox="1"/>
          <p:nvPr/>
        </p:nvSpPr>
        <p:spPr>
          <a:xfrm>
            <a:off x="963038" y="2645923"/>
            <a:ext cx="541830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Example: </a:t>
            </a:r>
            <a:r>
              <a:rPr lang="en-US" dirty="0"/>
              <a:t>question answering (higher slope = robust)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Orange line: </a:t>
            </a:r>
            <a:r>
              <a:rPr lang="en-US" dirty="0"/>
              <a:t>Approach ~2018, ‘pretrain and fine-tune’</a:t>
            </a:r>
          </a:p>
          <a:p>
            <a:endParaRPr lang="en-US" b="1" dirty="0"/>
          </a:p>
          <a:p>
            <a:pPr lvl="1"/>
            <a:r>
              <a:rPr lang="en-US" b="1" dirty="0"/>
              <a:t>Purple and red lines:</a:t>
            </a:r>
            <a:r>
              <a:rPr lang="en-US" dirty="0"/>
              <a:t> New approach post 2020, ‘zero- and few-shot prompting’</a:t>
            </a:r>
            <a:endParaRPr lang="en-US" b="1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8E751B-CC1C-6B39-95B6-FD190DACEECF}"/>
              </a:ext>
            </a:extLst>
          </p:cNvPr>
          <p:cNvSpPr txBox="1"/>
          <p:nvPr/>
        </p:nvSpPr>
        <p:spPr>
          <a:xfrm>
            <a:off x="7966953" y="6009280"/>
            <a:ext cx="256512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In-domain Q&amp;A accuracy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657DCD-C97E-5963-D3FC-F241D5D98ACB}"/>
              </a:ext>
            </a:extLst>
          </p:cNvPr>
          <p:cNvSpPr txBox="1"/>
          <p:nvPr/>
        </p:nvSpPr>
        <p:spPr>
          <a:xfrm rot="16200000">
            <a:off x="5385788" y="3532941"/>
            <a:ext cx="257955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Out-of-domain  accuracy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564765-FCF0-FE26-18ED-37AE7D8F12A7}"/>
              </a:ext>
            </a:extLst>
          </p:cNvPr>
          <p:cNvSpPr txBox="1"/>
          <p:nvPr/>
        </p:nvSpPr>
        <p:spPr>
          <a:xfrm>
            <a:off x="1241077" y="5462078"/>
            <a:ext cx="4862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we understand how zero-shot models work?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230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FE79DB-BE6B-0ADB-D738-4CFF734C9D1B}"/>
              </a:ext>
            </a:extLst>
          </p:cNvPr>
          <p:cNvSpPr/>
          <p:nvPr/>
        </p:nvSpPr>
        <p:spPr>
          <a:xfrm>
            <a:off x="1718443" y="5694231"/>
            <a:ext cx="8655268" cy="839753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BF4A39-4D58-9443-FEEC-058F698DD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5033" y="628799"/>
            <a:ext cx="10277149" cy="650699"/>
          </a:xfrm>
        </p:spPr>
        <p:txBody>
          <a:bodyPr/>
          <a:lstStyle/>
          <a:p>
            <a:r>
              <a:rPr lang="en-US"/>
              <a:t>What makes instruct GPT work?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21D5123-5796-C228-8242-E2972C150E7C}"/>
              </a:ext>
            </a:extLst>
          </p:cNvPr>
          <p:cNvSpPr txBox="1">
            <a:spLocks/>
          </p:cNvSpPr>
          <p:nvPr/>
        </p:nvSpPr>
        <p:spPr>
          <a:xfrm>
            <a:off x="2473302" y="4221453"/>
            <a:ext cx="6597417" cy="336739"/>
          </a:xfrm>
          <a:prstGeom prst="rect">
            <a:avLst/>
          </a:prstGeom>
        </p:spPr>
        <p:txBody>
          <a:bodyPr vert="horz" lIns="0" tIns="45720" rIns="0" bIns="45720" rtlCol="0">
            <a:normAutofit fontScale="85000" lnSpcReduction="20000"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876F6A-5952-E156-3C24-4435BD572F41}"/>
              </a:ext>
            </a:extLst>
          </p:cNvPr>
          <p:cNvSpPr txBox="1"/>
          <p:nvPr/>
        </p:nvSpPr>
        <p:spPr>
          <a:xfrm>
            <a:off x="10631040" y="6447954"/>
            <a:ext cx="23050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Lato Light" panose="020F0302020204030203" pitchFamily="34" charset="0"/>
              </a:rPr>
              <a:t>[Ouyang 2020]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8910891-50F1-626A-1CFC-D03685C6FA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2728" y="1222050"/>
            <a:ext cx="7256850" cy="44138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0734E0-1DB4-A634-9C0B-AB5C655957B0}"/>
              </a:ext>
            </a:extLst>
          </p:cNvPr>
          <p:cNvSpPr txBox="1"/>
          <p:nvPr/>
        </p:nvSpPr>
        <p:spPr>
          <a:xfrm>
            <a:off x="2955751" y="5801623"/>
            <a:ext cx="64379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latin typeface="Lato Black" panose="020F0A02020204030203" pitchFamily="34" charset="0"/>
              </a:rPr>
              <a:t> What’s key to </a:t>
            </a:r>
            <a:r>
              <a:rPr lang="en-US" err="1">
                <a:latin typeface="Lato Black" panose="020F0A02020204030203" pitchFamily="34" charset="0"/>
              </a:rPr>
              <a:t>instructGPT</a:t>
            </a:r>
            <a:r>
              <a:rPr lang="en-US">
                <a:latin typeface="Lato Black" panose="020F0A02020204030203" pitchFamily="34" charset="0"/>
              </a:rPr>
              <a:t>? </a:t>
            </a:r>
          </a:p>
          <a:p>
            <a:pPr algn="ctr"/>
            <a:r>
              <a:rPr lang="en-US">
                <a:latin typeface="Lato" panose="020F0502020204030203" pitchFamily="34" charset="0"/>
              </a:rPr>
              <a:t>Supervised fine-tuning? Data quality? Reinforcement learning?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3CAF2E1-ADE3-0D3B-B55D-C2415FB345CE}"/>
              </a:ext>
            </a:extLst>
          </p:cNvPr>
          <p:cNvSpPr/>
          <p:nvPr/>
        </p:nvSpPr>
        <p:spPr>
          <a:xfrm>
            <a:off x="3556642" y="2802690"/>
            <a:ext cx="1260850" cy="9851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4ECB282-BFA6-BBC5-4C01-23220C92DBB5}"/>
              </a:ext>
            </a:extLst>
          </p:cNvPr>
          <p:cNvSpPr/>
          <p:nvPr/>
        </p:nvSpPr>
        <p:spPr>
          <a:xfrm>
            <a:off x="5935407" y="3428999"/>
            <a:ext cx="1260850" cy="9851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16C620-81BA-CF19-F1ED-6F5A9B61B4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55313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7B86E-A57E-84DB-F8FE-93B7DD6D9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goal and 3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E53E4F-A033-9BAF-0862-FA69A99D0A4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185329" y="3634425"/>
            <a:ext cx="10267951" cy="3192112"/>
          </a:xfrm>
        </p:spPr>
        <p:txBody>
          <a:bodyPr/>
          <a:lstStyle/>
          <a:p>
            <a:r>
              <a:rPr lang="en-US" sz="2000"/>
              <a:t>There are several major challenges</a:t>
            </a:r>
          </a:p>
          <a:p>
            <a:endParaRPr lang="en-US" sz="2000"/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000"/>
              <a:t>How do we get diverse, large sets of instructions?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000"/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000"/>
              <a:t>How can we get a replicable set of pairwise, preference feedback?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000"/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000"/>
              <a:t>What RLHF implementations can we actually use?</a:t>
            </a:r>
          </a:p>
          <a:p>
            <a:pPr marL="457200" indent="-457200">
              <a:buAutoNum type="arabicPeriod"/>
            </a:pPr>
            <a:endParaRPr lang="en-US"/>
          </a:p>
          <a:p>
            <a:pPr marL="457200" indent="-457200">
              <a:buAutoNum type="arabicPeriod"/>
            </a:pPr>
            <a:endParaRPr lang="en-US"/>
          </a:p>
          <a:p>
            <a:pPr marL="457200" indent="-457200">
              <a:buAutoNum type="arabicPeriod"/>
            </a:pPr>
            <a:endParaRPr lang="en-US"/>
          </a:p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9AF6B94-84E9-3F7F-796D-B49F37F4A367}"/>
              </a:ext>
            </a:extLst>
          </p:cNvPr>
          <p:cNvGrpSpPr/>
          <p:nvPr/>
        </p:nvGrpSpPr>
        <p:grpSpPr>
          <a:xfrm>
            <a:off x="1185329" y="1844921"/>
            <a:ext cx="9821342" cy="1207924"/>
            <a:chOff x="1185329" y="5230673"/>
            <a:chExt cx="9821342" cy="120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BF898C3-3002-E936-9EC7-9A985313B1EC}"/>
                </a:ext>
              </a:extLst>
            </p:cNvPr>
            <p:cNvSpPr/>
            <p:nvPr/>
          </p:nvSpPr>
          <p:spPr>
            <a:xfrm>
              <a:off x="1185329" y="5230673"/>
              <a:ext cx="9821342" cy="1207924"/>
            </a:xfrm>
            <a:prstGeom prst="rect">
              <a:avLst/>
            </a:prstGeom>
            <a:solidFill>
              <a:srgbClr val="D9EFFF">
                <a:alpha val="54118"/>
              </a:srgbClr>
            </a:solidFill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5355E3F-DA25-E798-81F7-09B65B649350}"/>
                </a:ext>
              </a:extLst>
            </p:cNvPr>
            <p:cNvSpPr txBox="1"/>
            <p:nvPr/>
          </p:nvSpPr>
          <p:spPr>
            <a:xfrm>
              <a:off x="1697882" y="5351022"/>
              <a:ext cx="879623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/>
                <a:t>Goal: </a:t>
              </a:r>
              <a:r>
                <a:rPr lang="en-US" sz="2800"/>
                <a:t>replicate the </a:t>
              </a:r>
              <a:r>
                <a:rPr lang="en-US" sz="2800" err="1"/>
                <a:t>instructGPT</a:t>
              </a:r>
              <a:r>
                <a:rPr lang="en-US" sz="2800"/>
                <a:t> training process </a:t>
              </a:r>
              <a:br>
                <a:rPr lang="en-US" sz="2800"/>
              </a:br>
              <a:r>
                <a:rPr lang="en-US" sz="2800"/>
                <a:t>in a low-cost, fast, replicable simulator</a:t>
              </a:r>
              <a:endParaRPr lang="en-US" sz="2800" b="1"/>
            </a:p>
          </p:txBody>
        </p:sp>
      </p:grp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EFC230-5E91-A9E3-7CF5-D57A779F80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6567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0D02C5D-2D8E-42D5-1301-B613352EC231}"/>
              </a:ext>
            </a:extLst>
          </p:cNvPr>
          <p:cNvSpPr/>
          <p:nvPr/>
        </p:nvSpPr>
        <p:spPr>
          <a:xfrm>
            <a:off x="1492228" y="6007463"/>
            <a:ext cx="10061241" cy="593989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330396-9F24-BFE5-5334-EC177A31C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5035" y="479388"/>
            <a:ext cx="10515631" cy="650699"/>
          </a:xfrm>
        </p:spPr>
        <p:txBody>
          <a:bodyPr/>
          <a:lstStyle/>
          <a:p>
            <a:r>
              <a:rPr lang="en-US"/>
              <a:t>Our approach: full simulator for RLHF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3DF30-6611-56F7-C304-A554CC79B32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74234" y="5474946"/>
            <a:ext cx="2782862" cy="650700"/>
          </a:xfrm>
        </p:spPr>
        <p:txBody>
          <a:bodyPr>
            <a:normAutofit/>
          </a:bodyPr>
          <a:lstStyle/>
          <a:p>
            <a:r>
              <a:rPr lang="en-US" b="1"/>
              <a:t>Step 1 (SFT) – </a:t>
            </a:r>
            <a:r>
              <a:rPr lang="en-US"/>
              <a:t>Alpaca</a:t>
            </a:r>
          </a:p>
        </p:txBody>
      </p:sp>
      <p:pic>
        <p:nvPicPr>
          <p:cNvPr id="9218" name="Picture 2" descr="Alpaca Farm Overview">
            <a:extLst>
              <a:ext uri="{FF2B5EF4-FFF2-40B4-BE49-F238E27FC236}">
                <a16:creationId xmlns:a16="http://schemas.microsoft.com/office/drawing/2014/main" id="{F1028EA5-CFBC-51EB-2C68-B69E5AC317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0969" y="1238440"/>
            <a:ext cx="6490091" cy="4137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3F0A38C-AB45-C2AC-A390-EDEF65705B45}"/>
              </a:ext>
            </a:extLst>
          </p:cNvPr>
          <p:cNvSpPr txBox="1">
            <a:spLocks/>
          </p:cNvSpPr>
          <p:nvPr/>
        </p:nvSpPr>
        <p:spPr>
          <a:xfrm>
            <a:off x="4660180" y="5474946"/>
            <a:ext cx="3258701" cy="420864"/>
          </a:xfrm>
          <a:prstGeom prst="rect">
            <a:avLst/>
          </a:prstGeom>
        </p:spPr>
        <p:txBody>
          <a:bodyPr vert="horz" lIns="0" tIns="45720" rIns="0" bIns="45720" rtlCol="0">
            <a:normAutofit fontScale="92500"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/>
              <a:t>Step 2 (RLHF) – </a:t>
            </a:r>
            <a:r>
              <a:rPr lang="en-US" err="1"/>
              <a:t>AlpacaFarm</a:t>
            </a:r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35BE3B7-0E88-9292-5D15-F27641516BCD}"/>
              </a:ext>
            </a:extLst>
          </p:cNvPr>
          <p:cNvSpPr txBox="1">
            <a:spLocks/>
          </p:cNvSpPr>
          <p:nvPr/>
        </p:nvSpPr>
        <p:spPr>
          <a:xfrm>
            <a:off x="8521965" y="5474946"/>
            <a:ext cx="3258701" cy="42086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/>
              <a:t>Step 3 (Evals) </a:t>
            </a:r>
            <a:r>
              <a:rPr lang="en-US"/>
              <a:t>- </a:t>
            </a:r>
            <a:r>
              <a:rPr lang="en-US" err="1"/>
              <a:t>AlpacaEval</a:t>
            </a:r>
            <a:endParaRPr lang="en-US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73DB81-4FEA-A72E-8E36-A6B27F74366E}"/>
              </a:ext>
            </a:extLst>
          </p:cNvPr>
          <p:cNvSpPr txBox="1"/>
          <p:nvPr/>
        </p:nvSpPr>
        <p:spPr>
          <a:xfrm>
            <a:off x="1884400" y="6083158"/>
            <a:ext cx="92768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Simulating annotators (via GPT4) enables fast, low-cost prototyping and R&amp;D of LLMs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9CE609-903A-E417-ECE8-DF45954B285C}"/>
              </a:ext>
            </a:extLst>
          </p:cNvPr>
          <p:cNvSpPr txBox="1"/>
          <p:nvPr/>
        </p:nvSpPr>
        <p:spPr>
          <a:xfrm>
            <a:off x="7105351" y="6601452"/>
            <a:ext cx="51764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latin typeface="Lato Light" panose="020F0302020204030203" pitchFamily="34" charset="0"/>
              </a:rPr>
              <a:t>[Dubois*, Li*, </a:t>
            </a:r>
            <a:r>
              <a:rPr lang="en-US" sz="1200" err="1">
                <a:latin typeface="Lato Light" panose="020F0302020204030203" pitchFamily="34" charset="0"/>
              </a:rPr>
              <a:t>Taori</a:t>
            </a:r>
            <a:r>
              <a:rPr lang="en-US" sz="1200">
                <a:latin typeface="Lato Light" panose="020F0302020204030203" pitchFamily="34" charset="0"/>
              </a:rPr>
              <a:t>*, Zhang*, </a:t>
            </a:r>
            <a:r>
              <a:rPr lang="en-US" sz="1200" err="1">
                <a:latin typeface="Lato Light" panose="020F0302020204030203" pitchFamily="34" charset="0"/>
              </a:rPr>
              <a:t>Gulrajani</a:t>
            </a:r>
            <a:r>
              <a:rPr lang="en-US" sz="1200">
                <a:latin typeface="Lato Light" panose="020F0302020204030203" pitchFamily="34" charset="0"/>
              </a:rPr>
              <a:t>, Ba, </a:t>
            </a:r>
            <a:r>
              <a:rPr lang="en-US" sz="1200" err="1">
                <a:latin typeface="Lato Light" panose="020F0302020204030203" pitchFamily="34" charset="0"/>
              </a:rPr>
              <a:t>Guestrin</a:t>
            </a:r>
            <a:r>
              <a:rPr lang="en-US" sz="1200">
                <a:latin typeface="Lato Light" panose="020F0302020204030203" pitchFamily="34" charset="0"/>
              </a:rPr>
              <a:t>, Liang, Hashimoto 2023]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A61CC2-52CB-7F5B-418D-D334B03B34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106289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DC24DFA-CE69-0E87-243C-3B2F782FC8C5}"/>
              </a:ext>
            </a:extLst>
          </p:cNvPr>
          <p:cNvSpPr/>
          <p:nvPr/>
        </p:nvSpPr>
        <p:spPr>
          <a:xfrm>
            <a:off x="1315958" y="5356676"/>
            <a:ext cx="9821342" cy="1207924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17E5A2-5B7F-50C2-4F97-1100BFAE7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Simulating RLHF preferences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E8FE14-6940-83BF-C442-8218D98BE6C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92653" y="5707901"/>
            <a:ext cx="10267951" cy="596347"/>
          </a:xfrm>
        </p:spPr>
        <p:txBody>
          <a:bodyPr>
            <a:normAutofit/>
          </a:bodyPr>
          <a:lstStyle/>
          <a:p>
            <a:pPr algn="ctr"/>
            <a:r>
              <a:rPr lang="en-US" sz="2000"/>
              <a:t>Can we use powerful, API LLMs (GPT4) to build useful simulation environments?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B1279E-21FE-ADA2-7285-B02CDC9927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775" t="19923" r="36450" b="7708"/>
          <a:stretch/>
        </p:blipFill>
        <p:spPr>
          <a:xfrm>
            <a:off x="4727239" y="1388828"/>
            <a:ext cx="2737521" cy="3792236"/>
          </a:xfrm>
          <a:prstGeom prst="rect">
            <a:avLst/>
          </a:prstGeom>
          <a:ln w="19050">
            <a:solidFill>
              <a:schemeClr val="bg1">
                <a:lumMod val="85000"/>
              </a:schemeClr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05AA1A-C161-78A8-FB8B-3A553D6B9A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129727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82CB76D-4FEC-113F-1299-BAD67348D18D}"/>
              </a:ext>
            </a:extLst>
          </p:cNvPr>
          <p:cNvSpPr/>
          <p:nvPr/>
        </p:nvSpPr>
        <p:spPr>
          <a:xfrm>
            <a:off x="1139747" y="4975208"/>
            <a:ext cx="5475890" cy="1456153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F9FD63-9E61-26E3-596C-59F0318F9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GPT-4 has high correlation with humans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D56688-FB32-D800-7F4D-9A4C712AD3F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65035" y="5132280"/>
            <a:ext cx="5225315" cy="1142010"/>
          </a:xfrm>
        </p:spPr>
        <p:txBody>
          <a:bodyPr/>
          <a:lstStyle/>
          <a:p>
            <a:pPr marL="0" indent="0" algn="ctr"/>
            <a:r>
              <a:rPr lang="en-US" dirty="0"/>
              <a:t>Many GPT4 prompts (orange circle, gray circles) have similar agreements to held-out annotators…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2DA6C-DFCF-C7E6-982A-D4157EB2AB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15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1D7E68-A396-1C72-2A82-B8FBABE69D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550" r="57424"/>
          <a:stretch/>
        </p:blipFill>
        <p:spPr>
          <a:xfrm>
            <a:off x="1652077" y="1558504"/>
            <a:ext cx="4277747" cy="33152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5B324B9-5316-E52A-B2CC-8AE4A2AC7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0951" y="1154715"/>
            <a:ext cx="5225315" cy="3791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BE109C-0AA7-72FD-E496-AEB556A43D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0569" y="1805266"/>
            <a:ext cx="3210370" cy="311719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B8B87C5-06CA-8223-B943-2543C9EDA2B6}"/>
              </a:ext>
            </a:extLst>
          </p:cNvPr>
          <p:cNvSpPr/>
          <p:nvPr/>
        </p:nvSpPr>
        <p:spPr>
          <a:xfrm>
            <a:off x="6740925" y="4975208"/>
            <a:ext cx="5072703" cy="1456153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EBDBD95-8F89-9138-3FDF-A14BC2FECCA3}"/>
              </a:ext>
            </a:extLst>
          </p:cNvPr>
          <p:cNvSpPr txBox="1">
            <a:spLocks/>
          </p:cNvSpPr>
          <p:nvPr/>
        </p:nvSpPr>
        <p:spPr>
          <a:xfrm>
            <a:off x="6664618" y="5378997"/>
            <a:ext cx="5225315" cy="772034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Lato" panose="020F0502020204030203" pitchFamily="34" charset="0"/>
                <a:ea typeface="ＭＳ Ｐゴシック" charset="0"/>
                <a:cs typeface="Lato" panose="020F0502020204030203" pitchFamily="34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But turns out to have much lower noise</a:t>
            </a:r>
          </a:p>
          <a:p>
            <a:pPr algn="ctr"/>
            <a:r>
              <a:rPr lang="en-US" dirty="0"/>
              <a:t>(we’ll get back to this later)</a:t>
            </a:r>
          </a:p>
        </p:txBody>
      </p:sp>
    </p:spTree>
    <p:extLst>
      <p:ext uri="{BB962C8B-B14F-4D97-AF65-F5344CB8AC3E}">
        <p14:creationId xmlns:p14="http://schemas.microsoft.com/office/powerpoint/2010/main" val="7902998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B96D2-14A7-65B4-1475-26920D433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Carefully designing prompts for simulated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89EDC-BF1C-298E-18B3-D71304E1795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7717" y="6007527"/>
            <a:ext cx="5454400" cy="514989"/>
          </a:xfrm>
        </p:spPr>
        <p:txBody>
          <a:bodyPr>
            <a:normAutofit fontScale="92500"/>
          </a:bodyPr>
          <a:lstStyle/>
          <a:p>
            <a:r>
              <a:rPr lang="en-US" b="1" dirty="0"/>
              <a:t>Testing prompts for agreement and variance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434CAD-0618-78CC-B34D-BA08ED99D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652" y="1544450"/>
            <a:ext cx="5149282" cy="446307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EE20FE1-FA72-F2DC-691F-84F26E0AB516}"/>
              </a:ext>
            </a:extLst>
          </p:cNvPr>
          <p:cNvSpPr txBox="1">
            <a:spLocks/>
          </p:cNvSpPr>
          <p:nvPr/>
        </p:nvSpPr>
        <p:spPr>
          <a:xfrm>
            <a:off x="6716741" y="5984587"/>
            <a:ext cx="5149281" cy="51498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/>
              <a:t>Testing / removing spurious correlates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AA8F6A-0FD9-07BA-359C-9ADD67303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6741" y="1867513"/>
            <a:ext cx="4591691" cy="15908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20CD138-9ABF-34CD-BABE-96DABB7BE9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9460" y="3587610"/>
            <a:ext cx="4305901" cy="149563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6655FB-34D2-3BD7-F2F9-06252224ADD8}"/>
              </a:ext>
            </a:extLst>
          </p:cNvPr>
          <p:cNvSpPr txBox="1"/>
          <p:nvPr/>
        </p:nvSpPr>
        <p:spPr>
          <a:xfrm>
            <a:off x="7196524" y="5348753"/>
            <a:ext cx="39725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(+Randomization of pairwise order)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5896C57-EF6D-93D3-B525-D1500BF077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75528" y="1395596"/>
            <a:ext cx="5225315" cy="379161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4F39FB1-9464-1F8F-EE49-6A8622C9FE55}"/>
              </a:ext>
            </a:extLst>
          </p:cNvPr>
          <p:cNvCxnSpPr>
            <a:cxnSpLocks/>
          </p:cNvCxnSpPr>
          <p:nvPr/>
        </p:nvCxnSpPr>
        <p:spPr>
          <a:xfrm>
            <a:off x="6316869" y="1327152"/>
            <a:ext cx="0" cy="5195364"/>
          </a:xfrm>
          <a:prstGeom prst="line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356DA4-6E73-666E-55D4-B982E072A4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23154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EE2CB21-A6B6-EA8C-611C-6844EFF65555}"/>
              </a:ext>
            </a:extLst>
          </p:cNvPr>
          <p:cNvSpPr/>
          <p:nvPr/>
        </p:nvSpPr>
        <p:spPr>
          <a:xfrm>
            <a:off x="948754" y="1729780"/>
            <a:ext cx="9821342" cy="3773659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EAE45B-339A-F913-5904-CA726EC12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Validation in 4 parts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426B3-5EB1-E062-0F5A-EE8B9EC8745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  <a:p>
            <a:pPr marL="457200" indent="-457200">
              <a:buFont typeface="+mj-lt"/>
              <a:buAutoNum type="arabicPeriod"/>
            </a:pPr>
            <a:r>
              <a:rPr lang="en-US" sz="2400"/>
              <a:t>External validity of systems rankings</a:t>
            </a:r>
          </a:p>
          <a:p>
            <a:pPr marL="457200" indent="-457200">
              <a:buFont typeface="+mj-lt"/>
              <a:buAutoNum type="arabicPeriod"/>
            </a:pPr>
            <a:endParaRPr lang="en-US" sz="2400"/>
          </a:p>
          <a:p>
            <a:pPr marL="457200" indent="-457200">
              <a:buFont typeface="+mj-lt"/>
              <a:buAutoNum type="arabicPeriod"/>
            </a:pPr>
            <a:r>
              <a:rPr lang="en-US" sz="2400"/>
              <a:t>Qualitative phenomena in RLHF</a:t>
            </a:r>
          </a:p>
          <a:p>
            <a:pPr marL="457200" indent="-457200">
              <a:buFont typeface="+mj-lt"/>
              <a:buAutoNum type="arabicPeriod"/>
            </a:pPr>
            <a:endParaRPr lang="en-US" sz="2400"/>
          </a:p>
          <a:p>
            <a:pPr marL="457200" indent="-457200">
              <a:buFont typeface="+mj-lt"/>
              <a:buAutoNum type="arabicPeriod"/>
            </a:pPr>
            <a:r>
              <a:rPr lang="en-US" sz="2400"/>
              <a:t>Working systems</a:t>
            </a:r>
          </a:p>
          <a:p>
            <a:pPr marL="457200" indent="-457200">
              <a:buFont typeface="+mj-lt"/>
              <a:buAutoNum type="arabicPeriod"/>
            </a:pPr>
            <a:endParaRPr lang="en-US" sz="2400"/>
          </a:p>
          <a:p>
            <a:pPr marL="457200" indent="-457200">
              <a:buFont typeface="+mj-lt"/>
              <a:buAutoNum type="arabicPeriod"/>
            </a:pPr>
            <a:r>
              <a:rPr lang="en-US" sz="2400"/>
              <a:t>Sim-to-real transfer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83CC4-F57A-94F2-277A-812AAC45C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34142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25E6CFB-CB07-413B-D533-50F06ADFFDEA}"/>
              </a:ext>
            </a:extLst>
          </p:cNvPr>
          <p:cNvSpPr/>
          <p:nvPr/>
        </p:nvSpPr>
        <p:spPr>
          <a:xfrm>
            <a:off x="432293" y="5174082"/>
            <a:ext cx="5404386" cy="593989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A6AF167-14E0-ABA5-3F0C-29538542E438}"/>
              </a:ext>
            </a:extLst>
          </p:cNvPr>
          <p:cNvSpPr/>
          <p:nvPr/>
        </p:nvSpPr>
        <p:spPr>
          <a:xfrm>
            <a:off x="6426680" y="5174082"/>
            <a:ext cx="5404386" cy="593989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DC0A3E-17B6-9D16-4CCF-2737107F3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Validating the accuracy of simulated annotations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09AB59-86A6-B510-E760-DA8BB8B516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550" r="57424"/>
          <a:stretch/>
        </p:blipFill>
        <p:spPr>
          <a:xfrm>
            <a:off x="6852759" y="1265221"/>
            <a:ext cx="4277747" cy="33152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10B625-283F-6426-D325-FE825B4B7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105" y="1704773"/>
            <a:ext cx="4545098" cy="32970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A10E33-40B6-FAAB-BD83-D94385C958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9902"/>
          <a:stretch/>
        </p:blipFill>
        <p:spPr>
          <a:xfrm>
            <a:off x="6167899" y="4580508"/>
            <a:ext cx="5404385" cy="456842"/>
          </a:xfrm>
          <a:prstGeom prst="rect">
            <a:avLst/>
          </a:prstGeom>
        </p:spPr>
      </p:pic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3319FAC5-7B9C-42AC-B769-4FE0766F08F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417479" y="5311229"/>
            <a:ext cx="5413587" cy="456842"/>
          </a:xfrm>
        </p:spPr>
        <p:txBody>
          <a:bodyPr>
            <a:normAutofit/>
          </a:bodyPr>
          <a:lstStyle/>
          <a:p>
            <a:pPr algn="ctr"/>
            <a:r>
              <a:rPr lang="en-US" sz="1800"/>
              <a:t>Agreement near human inter-annotator levels</a:t>
            </a:r>
          </a:p>
        </p:txBody>
      </p:sp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CB307DA5-8CFD-A0F9-224B-46880F0149E1}"/>
              </a:ext>
            </a:extLst>
          </p:cNvPr>
          <p:cNvSpPr txBox="1">
            <a:spLocks/>
          </p:cNvSpPr>
          <p:nvPr/>
        </p:nvSpPr>
        <p:spPr>
          <a:xfrm>
            <a:off x="423092" y="5311230"/>
            <a:ext cx="5413587" cy="4568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/>
              <a:t>Near-perfect rank correlation at the system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78FD47-4E31-D32C-B2C6-507A3F029D32}"/>
              </a:ext>
            </a:extLst>
          </p:cNvPr>
          <p:cNvSpPr txBox="1"/>
          <p:nvPr/>
        </p:nvSpPr>
        <p:spPr>
          <a:xfrm>
            <a:off x="9191393" y="6550223"/>
            <a:ext cx="2887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Lato Light" panose="020F0302020204030203" pitchFamily="34" charset="0"/>
              </a:rPr>
              <a:t>[Dubois, Li, </a:t>
            </a:r>
            <a:r>
              <a:rPr lang="en-US" sz="1400" err="1">
                <a:latin typeface="Lato Light" panose="020F0302020204030203" pitchFamily="34" charset="0"/>
              </a:rPr>
              <a:t>Taori</a:t>
            </a:r>
            <a:r>
              <a:rPr lang="en-US" sz="1400">
                <a:latin typeface="Lato Light" panose="020F0302020204030203" pitchFamily="34" charset="0"/>
              </a:rPr>
              <a:t>, Zhang et al 2023]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E129EB-B888-568D-BB36-8700182BA585}"/>
              </a:ext>
            </a:extLst>
          </p:cNvPr>
          <p:cNvSpPr txBox="1"/>
          <p:nvPr/>
        </p:nvSpPr>
        <p:spPr>
          <a:xfrm>
            <a:off x="3644568" y="6041950"/>
            <a:ext cx="4902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(Human evaluation: 12 Amazon mechanical </a:t>
            </a:r>
            <a:r>
              <a:rPr lang="en-US" sz="1600" err="1"/>
              <a:t>turkers</a:t>
            </a:r>
            <a:r>
              <a:rPr lang="en-US" sz="1600"/>
              <a:t> w/ qualification + rolling quality control checks)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44924-7D9A-4BA7-B5F8-E37FF36A8C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39193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EDC6E9-145B-D3B4-81BA-DA516D19C330}"/>
              </a:ext>
            </a:extLst>
          </p:cNvPr>
          <p:cNvSpPr/>
          <p:nvPr/>
        </p:nvSpPr>
        <p:spPr>
          <a:xfrm>
            <a:off x="1216298" y="5619954"/>
            <a:ext cx="10061241" cy="593989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950CE5-A6ED-7B35-5D48-FAF2CBA34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err="1"/>
              <a:t>AlpacaFarm</a:t>
            </a:r>
            <a:r>
              <a:rPr lang="en-US" sz="2800"/>
              <a:t> highlights the complexity of instruction RLHF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D4448-E631-67BF-A86C-473C3760B4A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74237" y="5681709"/>
            <a:ext cx="10267951" cy="541926"/>
          </a:xfrm>
        </p:spPr>
        <p:txBody>
          <a:bodyPr>
            <a:normAutofit/>
          </a:bodyPr>
          <a:lstStyle/>
          <a:p>
            <a:pPr algn="ctr"/>
            <a:r>
              <a:rPr lang="en-US" err="1"/>
              <a:t>AlpacaFarm</a:t>
            </a:r>
            <a:r>
              <a:rPr lang="en-US"/>
              <a:t> replicates important, complex phenomena like overoptimization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12F212-9F58-F3C0-7938-B64895B96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811" y="1475912"/>
            <a:ext cx="11668217" cy="36528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6CA913-C235-8E4B-A29D-099A626015C9}"/>
              </a:ext>
            </a:extLst>
          </p:cNvPr>
          <p:cNvSpPr txBox="1"/>
          <p:nvPr/>
        </p:nvSpPr>
        <p:spPr>
          <a:xfrm>
            <a:off x="9193699" y="6550223"/>
            <a:ext cx="2887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Lato Light" panose="020F0302020204030203" pitchFamily="34" charset="0"/>
              </a:rPr>
              <a:t>[Dubois, Li, </a:t>
            </a:r>
            <a:r>
              <a:rPr lang="en-US" sz="1400" err="1">
                <a:latin typeface="Lato Light" panose="020F0302020204030203" pitchFamily="34" charset="0"/>
              </a:rPr>
              <a:t>Taori</a:t>
            </a:r>
            <a:r>
              <a:rPr lang="en-US" sz="1400">
                <a:latin typeface="Lato Light" panose="020F0302020204030203" pitchFamily="34" charset="0"/>
              </a:rPr>
              <a:t>, Zhang et al 2023]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6FEB46-E86A-B560-592B-F9CB19BAF4F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23741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25C6C-6C5C-4543-8E8F-FFB54C5F1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Impressive performance on a range of benchmarks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3B0E12A-28C7-2248-F621-D3CC0739AE8B}"/>
              </a:ext>
            </a:extLst>
          </p:cNvPr>
          <p:cNvSpPr txBox="1">
            <a:spLocks/>
          </p:cNvSpPr>
          <p:nvPr/>
        </p:nvSpPr>
        <p:spPr>
          <a:xfrm>
            <a:off x="1173409" y="1300999"/>
            <a:ext cx="10350947" cy="103170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70" indent="-609570" defTabSz="812760"/>
            <a:r>
              <a:rPr lang="en-US" sz="2800" spc="36" dirty="0">
                <a:solidFill>
                  <a:srgbClr val="000000"/>
                </a:solidFill>
                <a:latin typeface="Source Sans Pro"/>
              </a:rPr>
              <a:t>LMs (and pre-training) have very impressive benchmark results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EE392B-0930-5C2C-F67A-965F22A705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3966"/>
          <a:stretch/>
        </p:blipFill>
        <p:spPr>
          <a:xfrm>
            <a:off x="210445" y="1975247"/>
            <a:ext cx="3280599" cy="378356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6F349C-FE71-AB6C-236F-08A883F6E1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764" y="5974283"/>
            <a:ext cx="654077" cy="7003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9D93AF3-C931-480B-D630-67FCEB5D75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8604" y="5920599"/>
            <a:ext cx="2170096" cy="7540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DF5C1A9-C5B6-E25E-9E92-DE826B64AD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26510" y="3230995"/>
            <a:ext cx="3709236" cy="1518743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6921BDF-CCD5-EF60-AB85-A71A546EE1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47200" y="5894410"/>
            <a:ext cx="1208075" cy="7771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981DA6-4206-CDA5-5E43-72E8D230464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77964" y="2271389"/>
            <a:ext cx="4203592" cy="319128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A3B74-10C2-AF70-DD34-535496645F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9290576"/>
      </p:ext>
    </p:extLst>
  </p:cSld>
  <p:clrMapOvr>
    <a:masterClrMapping/>
  </p:clrMapOvr>
  <p:transition spd="slow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C58FC52-5921-EA89-5A12-F7779AD8E0AE}"/>
              </a:ext>
            </a:extLst>
          </p:cNvPr>
          <p:cNvSpPr/>
          <p:nvPr/>
        </p:nvSpPr>
        <p:spPr>
          <a:xfrm>
            <a:off x="1149808" y="5885895"/>
            <a:ext cx="10506573" cy="593989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D15306-22BB-1DF6-E0E9-C538A1F30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High-performance, reference methods for RLHF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D18A6-26AB-A081-9E5C-0DC4DA40B68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65035" y="5957458"/>
            <a:ext cx="10267951" cy="650699"/>
          </a:xfrm>
        </p:spPr>
        <p:txBody>
          <a:bodyPr>
            <a:normAutofit fontScale="92500"/>
          </a:bodyPr>
          <a:lstStyle/>
          <a:p>
            <a:r>
              <a:rPr lang="en-US"/>
              <a:t>Our findings replicate RLHF’s effectiveness, and these results hold outside the simulator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33DF5A-C635-4F31-9C58-5B9FE8F7C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8935" y="1307911"/>
            <a:ext cx="9392114" cy="447172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B8D0570-3AE1-0F9B-CFE7-DDD781090BA2}"/>
              </a:ext>
            </a:extLst>
          </p:cNvPr>
          <p:cNvSpPr/>
          <p:nvPr/>
        </p:nvSpPr>
        <p:spPr>
          <a:xfrm>
            <a:off x="8229600" y="1130087"/>
            <a:ext cx="3178206" cy="47558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BEE4A5-D465-9BA4-1DF7-5641F0020DC0}"/>
              </a:ext>
            </a:extLst>
          </p:cNvPr>
          <p:cNvSpPr txBox="1"/>
          <p:nvPr/>
        </p:nvSpPr>
        <p:spPr>
          <a:xfrm>
            <a:off x="9224344" y="6525831"/>
            <a:ext cx="2887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Lato Light" panose="020F0302020204030203" pitchFamily="34" charset="0"/>
              </a:rPr>
              <a:t>[Dubois, Li, </a:t>
            </a:r>
            <a:r>
              <a:rPr lang="en-US" sz="1400" err="1">
                <a:latin typeface="Lato Light" panose="020F0302020204030203" pitchFamily="34" charset="0"/>
              </a:rPr>
              <a:t>Taori</a:t>
            </a:r>
            <a:r>
              <a:rPr lang="en-US" sz="1400">
                <a:latin typeface="Lato Light" panose="020F0302020204030203" pitchFamily="34" charset="0"/>
              </a:rPr>
              <a:t>, Zhang et al 2023]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00E2EBB-AD15-D81D-F80C-78C933E2203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12072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DC7D5-343F-2856-7132-96B278630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Qualitative changes from RLHF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7DEF8-7965-D561-2B3A-419AA39EA7D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190738" y="1507567"/>
            <a:ext cx="10267951" cy="5012056"/>
          </a:xfrm>
        </p:spPr>
        <p:txBody>
          <a:bodyPr/>
          <a:lstStyle/>
          <a:p>
            <a:r>
              <a:rPr lang="en-US"/>
              <a:t>RLHF tunes the models to be more verbose, and sometimes improves readability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6BFCB2-A550-4292-F687-ECA11BE392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29"/>
          <a:stretch/>
        </p:blipFill>
        <p:spPr>
          <a:xfrm>
            <a:off x="444878" y="2478757"/>
            <a:ext cx="11302243" cy="358112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BD6BEA-713A-08B1-7D09-BBE87CB2CF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759204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EE360AE-C366-6AF8-0304-1BDB7470D9FE}"/>
              </a:ext>
            </a:extLst>
          </p:cNvPr>
          <p:cNvSpPr/>
          <p:nvPr/>
        </p:nvSpPr>
        <p:spPr>
          <a:xfrm>
            <a:off x="980187" y="5868524"/>
            <a:ext cx="10476805" cy="784339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0727D4-6069-5FD5-CB39-4B1A7F8F6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From text to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FB27A-343D-DF27-DCFF-44083EB8784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189041" y="6053262"/>
            <a:ext cx="10267951" cy="650700"/>
          </a:xfrm>
        </p:spPr>
        <p:txBody>
          <a:bodyPr>
            <a:normAutofit fontScale="92500"/>
          </a:bodyPr>
          <a:lstStyle/>
          <a:p>
            <a:r>
              <a:rPr lang="en-US"/>
              <a:t>Tool use enables powerful new applications, but also makes LLM failures higher stakes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CFF53B9-CB0F-262E-8223-B4AA38345A36}"/>
              </a:ext>
            </a:extLst>
          </p:cNvPr>
          <p:cNvGrpSpPr/>
          <p:nvPr/>
        </p:nvGrpSpPr>
        <p:grpSpPr>
          <a:xfrm>
            <a:off x="638454" y="1263001"/>
            <a:ext cx="11120277" cy="4472609"/>
            <a:chOff x="649812" y="1249454"/>
            <a:chExt cx="11120277" cy="4472609"/>
          </a:xfrm>
        </p:grpSpPr>
        <p:pic>
          <p:nvPicPr>
            <p:cNvPr id="2050" name="Picture 2" descr="ChatGPT Plugins - Roe Digital">
              <a:extLst>
                <a:ext uri="{FF2B5EF4-FFF2-40B4-BE49-F238E27FC236}">
                  <a16:creationId xmlns:a16="http://schemas.microsoft.com/office/drawing/2014/main" id="{B447494F-7E63-A9EA-3C7B-F48D257E85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37488" y="1249454"/>
              <a:ext cx="5732601" cy="44726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 descr="A List of 922 ChatGPT Plugins Currently Available and Their Use Case">
              <a:extLst>
                <a:ext uri="{FF2B5EF4-FFF2-40B4-BE49-F238E27FC236}">
                  <a16:creationId xmlns:a16="http://schemas.microsoft.com/office/drawing/2014/main" id="{4ED4968B-6F22-E987-F43E-87CC14329F0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2241"/>
            <a:stretch/>
          </p:blipFill>
          <p:spPr bwMode="auto">
            <a:xfrm>
              <a:off x="649812" y="1321369"/>
              <a:ext cx="5240554" cy="4328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8C2D89-79DD-E165-7492-1CD83CB6948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dirty="0" smtClean="0"/>
              <a:pPr/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080720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F8FB5-1863-7238-EC3A-764607A3D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ato Black"/>
                <a:ea typeface="ＭＳ Ｐゴシック"/>
                <a:cs typeface="Lato Black"/>
              </a:rPr>
              <a:t>Beyond simulating pairwise feedback: tools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AA1E4F-29DB-4EF0-C805-0BA95C98B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035" y="2106288"/>
            <a:ext cx="9408350" cy="2794629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16E4161-AF82-3805-3B39-A80DB7855317}"/>
              </a:ext>
            </a:extLst>
          </p:cNvPr>
          <p:cNvSpPr txBox="1">
            <a:spLocks/>
          </p:cNvSpPr>
          <p:nvPr/>
        </p:nvSpPr>
        <p:spPr>
          <a:xfrm>
            <a:off x="1045376" y="1413698"/>
            <a:ext cx="10267951" cy="54338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We take inspiration from a rich literature on using simulators to test cars or robots.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276B18A-7A52-7794-5028-41E3474365F0}"/>
              </a:ext>
            </a:extLst>
          </p:cNvPr>
          <p:cNvSpPr/>
          <p:nvPr/>
        </p:nvSpPr>
        <p:spPr>
          <a:xfrm>
            <a:off x="730807" y="5174950"/>
            <a:ext cx="10476805" cy="976239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1D4CD-FD01-FF1B-ED30-54DAAC4117C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5233" y="5449822"/>
            <a:ext cx="10267951" cy="543386"/>
          </a:xfrm>
        </p:spPr>
        <p:txBody>
          <a:bodyPr vert="horz" lIns="0" tIns="45720" rIns="0" bIns="45720" rtlCol="0" anchor="t">
            <a:normAutofit/>
          </a:bodyPr>
          <a:lstStyle/>
          <a:p>
            <a:pPr marL="456565" indent="-456565" algn="ctr"/>
            <a:r>
              <a:rPr lang="en-US" sz="2100">
                <a:latin typeface="Lato"/>
                <a:ea typeface="ＭＳ Ｐゴシック"/>
                <a:cs typeface="Lato"/>
              </a:rPr>
              <a:t>We can rapidly evaluate LLMs that use tools in dynamic environments using LLMs</a:t>
            </a:r>
            <a:endParaRPr lang="en-US" sz="21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A17CF5-839F-F56C-8574-3573C6A72011}"/>
              </a:ext>
            </a:extLst>
          </p:cNvPr>
          <p:cNvSpPr txBox="1"/>
          <p:nvPr/>
        </p:nvSpPr>
        <p:spPr>
          <a:xfrm>
            <a:off x="6771515" y="6378612"/>
            <a:ext cx="78037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latin typeface="Lato Light" panose="020F0302020204030203" pitchFamily="34" charset="0"/>
              </a:rPr>
              <a:t>[</a:t>
            </a:r>
            <a:r>
              <a:rPr lang="en-US" sz="1400" err="1">
                <a:latin typeface="Lato Light" panose="020F0302020204030203" pitchFamily="34" charset="0"/>
              </a:rPr>
              <a:t>Ruan</a:t>
            </a:r>
            <a:r>
              <a:rPr lang="en-US" sz="1400">
                <a:latin typeface="Lato Light" panose="020F0302020204030203" pitchFamily="34" charset="0"/>
              </a:rPr>
              <a:t>*, Dong*, Wang, </a:t>
            </a:r>
            <a:r>
              <a:rPr lang="en-US" sz="1400" err="1">
                <a:latin typeface="Lato Light" panose="020F0302020204030203" pitchFamily="34" charset="0"/>
              </a:rPr>
              <a:t>Pitis</a:t>
            </a:r>
            <a:r>
              <a:rPr lang="en-US" sz="1400">
                <a:latin typeface="Lato Light" panose="020F0302020204030203" pitchFamily="34" charset="0"/>
              </a:rPr>
              <a:t>, Zhou, Ba, Dubois, Maddison, Hashimoto]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14CF280-CD88-2A8D-82B1-7C7DEA30C83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042929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72810-C738-CD93-89A6-59A99868A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Tools can lead to new failure modes and risks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6A24B-5B77-873B-0E9C-DE18F107960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44E344-A2A5-62C6-EE73-09A05D699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035" y="1619496"/>
            <a:ext cx="10187135" cy="439261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AD89D5-EA0B-E11C-B708-995197E742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24</a:t>
            </a:fld>
            <a:endParaRPr lang="en-US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314441-A4BB-925E-EDBA-3F5072A37656}"/>
              </a:ext>
            </a:extLst>
          </p:cNvPr>
          <p:cNvSpPr txBox="1"/>
          <p:nvPr/>
        </p:nvSpPr>
        <p:spPr>
          <a:xfrm>
            <a:off x="2505886" y="6292200"/>
            <a:ext cx="7803739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400">
                <a:latin typeface="Lato Light"/>
                <a:ea typeface="Lato Light"/>
                <a:cs typeface="Lato Light"/>
              </a:rPr>
              <a:t>[Ruan*, Dong*, Wang, </a:t>
            </a:r>
            <a:r>
              <a:rPr lang="en-US" sz="1400" err="1">
                <a:latin typeface="Lato Light"/>
                <a:ea typeface="Lato Light"/>
                <a:cs typeface="Lato Light"/>
              </a:rPr>
              <a:t>Pitis</a:t>
            </a:r>
            <a:r>
              <a:rPr lang="en-US" sz="1400">
                <a:latin typeface="Lato Light"/>
                <a:ea typeface="Lato Light"/>
                <a:cs typeface="Lato Light"/>
              </a:rPr>
              <a:t>, Zhou, Ba, Dubois, Maddison, Hashimoto]</a:t>
            </a:r>
          </a:p>
        </p:txBody>
      </p:sp>
    </p:spTree>
    <p:extLst>
      <p:ext uri="{BB962C8B-B14F-4D97-AF65-F5344CB8AC3E}">
        <p14:creationId xmlns:p14="http://schemas.microsoft.com/office/powerpoint/2010/main" val="12412525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805043-B42B-993C-4B89-CF94824C1EDF}"/>
              </a:ext>
            </a:extLst>
          </p:cNvPr>
          <p:cNvSpPr/>
          <p:nvPr/>
        </p:nvSpPr>
        <p:spPr>
          <a:xfrm>
            <a:off x="1419877" y="4222794"/>
            <a:ext cx="5571592" cy="1479427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50987A-50CF-EF42-CED1-0F4730DFA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 1: coverage of broad, diverse toolkits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32810-43D6-7B1C-28CF-A38AAC1DDA7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251" y="4645013"/>
            <a:ext cx="4660844" cy="1344943"/>
          </a:xfrm>
        </p:spPr>
        <p:txBody>
          <a:bodyPr>
            <a:normAutofit/>
          </a:bodyPr>
          <a:lstStyle/>
          <a:p>
            <a:pPr marL="0" indent="0" algn="ctr"/>
            <a:r>
              <a:rPr lang="en-US" sz="2000"/>
              <a:t>Broad set of toolkits (both existing and future) and potential risks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BDDB92-0567-4AC3-119E-9C9F5B4FC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9043" y="1300510"/>
            <a:ext cx="7936592" cy="19886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148F4D6-D3A6-7A6B-857F-21FC33D73A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0616" y="3608818"/>
            <a:ext cx="3876337" cy="2769794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62A2A-F462-85C1-F306-27AE885146C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90821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5E29C-B8B7-4BAF-EB0F-D40714990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 2: Simulator validity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632177-9758-9707-9822-AB923BFE0E8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74237" y="1211580"/>
            <a:ext cx="10267951" cy="492271"/>
          </a:xfrm>
        </p:spPr>
        <p:txBody>
          <a:bodyPr/>
          <a:lstStyle/>
          <a:p>
            <a:r>
              <a:rPr lang="en-US"/>
              <a:t>End-to-end human evaluation of identified agent failures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37AAE7-37E0-0875-C983-5D247F9561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612" y="1646960"/>
            <a:ext cx="7001852" cy="1371791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C8B1895-16A4-4846-8F5B-BAEED5A1E925}"/>
              </a:ext>
            </a:extLst>
          </p:cNvPr>
          <p:cNvSpPr txBox="1">
            <a:spLocks/>
          </p:cNvSpPr>
          <p:nvPr/>
        </p:nvSpPr>
        <p:spPr>
          <a:xfrm>
            <a:off x="1274237" y="3925436"/>
            <a:ext cx="10267951" cy="49227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Individual human annotator of emulator steps and evaluator judgments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A8F1A7-AE15-5454-D385-0D96375AAA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0339" y="4682608"/>
            <a:ext cx="9250066" cy="1390844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E9C010F-610B-5A3B-9FE9-28C79E69CBDB}"/>
              </a:ext>
            </a:extLst>
          </p:cNvPr>
          <p:cNvCxnSpPr/>
          <p:nvPr/>
        </p:nvCxnSpPr>
        <p:spPr>
          <a:xfrm>
            <a:off x="490330" y="3498574"/>
            <a:ext cx="11211339" cy="0"/>
          </a:xfrm>
          <a:prstGeom prst="line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6320D2-8774-91EA-3715-F87B8F5BEAE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504667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18D32-ECD2-4212-DE35-A91FBA3F7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Most terminal failures can be instantiated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3F2D1EC-8E03-9F86-83F4-9A5F544AFB7D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551568" y="1961863"/>
            <a:ext cx="8559700" cy="4499661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0A3CC0-A8E7-2B37-9876-CBE27C5FA5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552" y="1385675"/>
            <a:ext cx="9183382" cy="48584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CC5F7F1-0763-E0DA-5E49-B881CC5628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dirty="0" smtClean="0"/>
              <a:pPr/>
              <a:t>27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67709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2526F-8249-E63B-7BAF-A8EE88340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Evaluating current agents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6885214-151C-F83A-9CB0-6DAAA770B40C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7515371" y="1911949"/>
            <a:ext cx="4191074" cy="3236323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B02BCB-996E-D855-A23C-EC9726CC6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79" y="2107966"/>
            <a:ext cx="7072049" cy="284428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596F887-9EB6-E17D-6B28-F41D2E647B35}"/>
              </a:ext>
            </a:extLst>
          </p:cNvPr>
          <p:cNvSpPr/>
          <p:nvPr/>
        </p:nvSpPr>
        <p:spPr>
          <a:xfrm>
            <a:off x="1165206" y="5227643"/>
            <a:ext cx="10476805" cy="976239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6719A0A-6FB8-6DE8-85AB-2CFEA44C1480}"/>
              </a:ext>
            </a:extLst>
          </p:cNvPr>
          <p:cNvSpPr txBox="1">
            <a:spLocks/>
          </p:cNvSpPr>
          <p:nvPr/>
        </p:nvSpPr>
        <p:spPr>
          <a:xfrm>
            <a:off x="1274233" y="5473932"/>
            <a:ext cx="10267951" cy="526598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6565" indent="-456565" algn="ctr"/>
            <a:r>
              <a:rPr lang="en-US" sz="2100" dirty="0">
                <a:ea typeface="ＭＳ Ｐゴシック"/>
              </a:rPr>
              <a:t>High failure rates, even for the best models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C1D293-42D5-09EC-27EE-6E01B32A372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16654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1D1B6B48-263D-23D5-D473-2612DD4E695A}"/>
              </a:ext>
            </a:extLst>
          </p:cNvPr>
          <p:cNvSpPr/>
          <p:nvPr/>
        </p:nvSpPr>
        <p:spPr>
          <a:xfrm>
            <a:off x="4954065" y="6060261"/>
            <a:ext cx="3371963" cy="593989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4D70D0F-3698-D2C1-E14B-AF5806668EF1}"/>
              </a:ext>
            </a:extLst>
          </p:cNvPr>
          <p:cNvSpPr/>
          <p:nvPr/>
        </p:nvSpPr>
        <p:spPr>
          <a:xfrm>
            <a:off x="9074458" y="6054273"/>
            <a:ext cx="1711447" cy="593989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3434C7B-12C8-CC94-9A56-9243267F2223}"/>
              </a:ext>
            </a:extLst>
          </p:cNvPr>
          <p:cNvSpPr/>
          <p:nvPr/>
        </p:nvSpPr>
        <p:spPr>
          <a:xfrm>
            <a:off x="719091" y="6054274"/>
            <a:ext cx="3778599" cy="593989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07A3D99-A974-D69A-3E57-10A772683323}"/>
              </a:ext>
            </a:extLst>
          </p:cNvPr>
          <p:cNvSpPr/>
          <p:nvPr/>
        </p:nvSpPr>
        <p:spPr>
          <a:xfrm>
            <a:off x="1128234" y="5236406"/>
            <a:ext cx="10061241" cy="593989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EF9D54-D1A4-D17E-35E8-7B697C481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5035" y="486724"/>
            <a:ext cx="10277149" cy="650699"/>
          </a:xfrm>
        </p:spPr>
        <p:txBody>
          <a:bodyPr/>
          <a:lstStyle/>
          <a:p>
            <a:r>
              <a:rPr lang="en-US" sz="2667"/>
              <a:t>Beyond this work: LLM driven prototyping lowers the cost of R&amp;D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5F87F6-44A5-40A6-1CFB-128FA7C1E754}"/>
              </a:ext>
            </a:extLst>
          </p:cNvPr>
          <p:cNvSpPr txBox="1"/>
          <p:nvPr/>
        </p:nvSpPr>
        <p:spPr>
          <a:xfrm>
            <a:off x="1354255" y="4603034"/>
            <a:ext cx="3696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err="1"/>
              <a:t>AlpacaFarm</a:t>
            </a:r>
            <a:r>
              <a:rPr lang="en-US" b="1"/>
              <a:t>: Studying data + RLHF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FE4F0B-10EA-0404-84C1-2220E46947C9}"/>
              </a:ext>
            </a:extLst>
          </p:cNvPr>
          <p:cNvSpPr txBox="1"/>
          <p:nvPr/>
        </p:nvSpPr>
        <p:spPr>
          <a:xfrm>
            <a:off x="7324948" y="4446226"/>
            <a:ext cx="33858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ToolEmu</a:t>
            </a:r>
            <a:r>
              <a:rPr lang="en-US" b="1" dirty="0"/>
              <a:t>/</a:t>
            </a:r>
            <a:r>
              <a:rPr lang="en-US" b="1" dirty="0" err="1"/>
              <a:t>AlpacaEval</a:t>
            </a:r>
            <a:r>
              <a:rPr lang="en-US" b="1" dirty="0"/>
              <a:t>: </a:t>
            </a:r>
            <a:br>
              <a:rPr lang="en-US" b="1" dirty="0"/>
            </a:br>
            <a:r>
              <a:rPr lang="en-US" b="1" dirty="0"/>
              <a:t>Automated evals + red-teaming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682E51-8814-2F39-391E-D7D610702983}"/>
              </a:ext>
            </a:extLst>
          </p:cNvPr>
          <p:cNvSpPr txBox="1"/>
          <p:nvPr/>
        </p:nvSpPr>
        <p:spPr>
          <a:xfrm>
            <a:off x="2229395" y="5348735"/>
            <a:ext cx="7733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Caveat</a:t>
            </a:r>
            <a:r>
              <a:rPr lang="en-US"/>
              <a:t>: development and deployment needs more than automated data/evals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D175F7-B80B-9927-357E-138012F3C985}"/>
              </a:ext>
            </a:extLst>
          </p:cNvPr>
          <p:cNvSpPr txBox="1"/>
          <p:nvPr/>
        </p:nvSpPr>
        <p:spPr>
          <a:xfrm>
            <a:off x="781356" y="6166603"/>
            <a:ext cx="3778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Development metrics, synthetic data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09F2CE-C3F8-54CE-F6D3-44F2B62ED005}"/>
              </a:ext>
            </a:extLst>
          </p:cNvPr>
          <p:cNvSpPr txBox="1"/>
          <p:nvPr/>
        </p:nvSpPr>
        <p:spPr>
          <a:xfrm>
            <a:off x="5015506" y="6166603"/>
            <a:ext cx="3310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Crowdsourced data + evaluation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901C7A6-E6AE-BA2D-6B77-ADD3D3998C30}"/>
              </a:ext>
            </a:extLst>
          </p:cNvPr>
          <p:cNvSpPr txBox="1"/>
          <p:nvPr/>
        </p:nvSpPr>
        <p:spPr>
          <a:xfrm>
            <a:off x="9139300" y="6166603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Live evaluation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CD0223B7-A9E6-03CC-0401-E6AF3AA1E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469" y="1281272"/>
            <a:ext cx="5336419" cy="16042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F658F846-4B22-2FEA-8580-1FB2657DFA6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9533"/>
          <a:stretch/>
        </p:blipFill>
        <p:spPr>
          <a:xfrm>
            <a:off x="1091892" y="2985953"/>
            <a:ext cx="4002730" cy="140323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2CAF631C-007A-FA0D-17C9-234C228957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6347" y="1355499"/>
            <a:ext cx="3905742" cy="128398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52486DD-67B4-9437-12E6-EBA811B4B372}"/>
              </a:ext>
            </a:extLst>
          </p:cNvPr>
          <p:cNvCxnSpPr>
            <a:stCxn id="13" idx="3"/>
            <a:endCxn id="53" idx="1"/>
          </p:cNvCxnSpPr>
          <p:nvPr/>
        </p:nvCxnSpPr>
        <p:spPr>
          <a:xfrm>
            <a:off x="4559955" y="6351269"/>
            <a:ext cx="394110" cy="598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173BDD4-7C8C-15B0-E497-F541734B5387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8326028" y="6351269"/>
            <a:ext cx="684807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58195C7-FEBE-A75E-E534-99CFDF5AEEF1}"/>
              </a:ext>
            </a:extLst>
          </p:cNvPr>
          <p:cNvCxnSpPr>
            <a:cxnSpLocks/>
          </p:cNvCxnSpPr>
          <p:nvPr/>
        </p:nvCxnSpPr>
        <p:spPr>
          <a:xfrm>
            <a:off x="6096000" y="1355499"/>
            <a:ext cx="0" cy="3557650"/>
          </a:xfrm>
          <a:prstGeom prst="line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673CF505-6295-4C19-DD92-DCCAB78C934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54" r="4653"/>
          <a:stretch/>
        </p:blipFill>
        <p:spPr>
          <a:xfrm>
            <a:off x="6313924" y="3077319"/>
            <a:ext cx="5228260" cy="1247322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5D88D0-D989-2522-3C2D-F014D66F09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29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1423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20126-749E-E991-37F9-939A70431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How can we know if (and how) these models generalize?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5C63ABB-E104-8AAE-7C26-B8D029A3C44C}"/>
              </a:ext>
            </a:extLst>
          </p:cNvPr>
          <p:cNvGrpSpPr/>
          <p:nvPr/>
        </p:nvGrpSpPr>
        <p:grpSpPr>
          <a:xfrm>
            <a:off x="1154096" y="1327684"/>
            <a:ext cx="5058907" cy="1965863"/>
            <a:chOff x="905522" y="1985756"/>
            <a:chExt cx="5782974" cy="224723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6B49CF9-A08F-7F0E-11C6-6D0824F5DA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6855"/>
            <a:stretch/>
          </p:blipFill>
          <p:spPr>
            <a:xfrm>
              <a:off x="905522" y="1985756"/>
              <a:ext cx="5782974" cy="144324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D5A53DA-A3A6-0173-4677-9CC41B729B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69496" y="3510493"/>
              <a:ext cx="1123109" cy="722495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C721E1D6-DAEE-4450-4B3C-1CA6EEFA447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7801"/>
          <a:stretch/>
        </p:blipFill>
        <p:spPr>
          <a:xfrm>
            <a:off x="6473878" y="1679346"/>
            <a:ext cx="5374905" cy="126253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24422D3-A8CE-7971-8C84-DB596F69C4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29" b="44867"/>
          <a:stretch/>
        </p:blipFill>
        <p:spPr bwMode="auto">
          <a:xfrm>
            <a:off x="152970" y="3941190"/>
            <a:ext cx="11886060" cy="2437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11E5DC-6461-2DB6-1789-8576DC0C73A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07261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78C021AC-1316-3470-2A07-79627CF65D77}"/>
              </a:ext>
            </a:extLst>
          </p:cNvPr>
          <p:cNvGrpSpPr/>
          <p:nvPr/>
        </p:nvGrpSpPr>
        <p:grpSpPr>
          <a:xfrm>
            <a:off x="240531" y="3852324"/>
            <a:ext cx="11805696" cy="1698623"/>
            <a:chOff x="240531" y="3852324"/>
            <a:chExt cx="11805696" cy="169862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C489053-643E-A2FB-460D-92BF69E0028A}"/>
                </a:ext>
              </a:extLst>
            </p:cNvPr>
            <p:cNvGrpSpPr/>
            <p:nvPr/>
          </p:nvGrpSpPr>
          <p:grpSpPr>
            <a:xfrm>
              <a:off x="240531" y="3920096"/>
              <a:ext cx="11805696" cy="1620400"/>
              <a:chOff x="240530" y="3807269"/>
              <a:chExt cx="12627717" cy="1733227"/>
            </a:xfrm>
          </p:grpSpPr>
          <p:pic>
            <p:nvPicPr>
              <p:cNvPr id="19" name="Picture 2" descr="Alpaca Farm Overview">
                <a:extLst>
                  <a:ext uri="{FF2B5EF4-FFF2-40B4-BE49-F238E27FC236}">
                    <a16:creationId xmlns:a16="http://schemas.microsoft.com/office/drawing/2014/main" id="{9CED8BDF-DF5E-9142-E3AD-58F8E746AFC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7" b="27743"/>
              <a:stretch/>
            </p:blipFill>
            <p:spPr bwMode="auto">
              <a:xfrm>
                <a:off x="240530" y="3807269"/>
                <a:ext cx="3754437" cy="1729718"/>
              </a:xfrm>
              <a:prstGeom prst="rect">
                <a:avLst/>
              </a:prstGeom>
              <a:noFill/>
              <a:ln w="28575">
                <a:solidFill>
                  <a:schemeClr val="bg1">
                    <a:lumMod val="75000"/>
                  </a:schemeClr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432A1BCB-C89F-FD25-6C87-A625E59ECF7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38641"/>
              <a:stretch/>
            </p:blipFill>
            <p:spPr>
              <a:xfrm>
                <a:off x="8776353" y="3816105"/>
                <a:ext cx="4091894" cy="1724391"/>
              </a:xfrm>
              <a:prstGeom prst="rect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</a:ln>
            </p:spPr>
          </p:pic>
        </p:grp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69730AB8-0F7A-59F8-5EE8-B69E35BE77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32512"/>
            <a:stretch/>
          </p:blipFill>
          <p:spPr>
            <a:xfrm>
              <a:off x="4566057" y="3852324"/>
              <a:ext cx="2839154" cy="1698623"/>
            </a:xfrm>
            <a:prstGeom prst="rect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A2C02A4-F374-4452-C480-31C6CB632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2: Generator-validator consistency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F1A8E-F030-5537-29E9-7EBACAFC419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3740" y="5720121"/>
            <a:ext cx="2863617" cy="368481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Part 1: Replicating LLMs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9F3DF9D-C763-F4A0-61CD-2DC28385577D}"/>
              </a:ext>
            </a:extLst>
          </p:cNvPr>
          <p:cNvSpPr txBox="1">
            <a:spLocks/>
          </p:cNvSpPr>
          <p:nvPr/>
        </p:nvSpPr>
        <p:spPr>
          <a:xfrm>
            <a:off x="4190998" y="5683783"/>
            <a:ext cx="3810002" cy="44115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Part 2: Consistency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A042968-C5A1-3D93-70FA-97BC6B08C7C7}"/>
              </a:ext>
            </a:extLst>
          </p:cNvPr>
          <p:cNvSpPr/>
          <p:nvPr/>
        </p:nvSpPr>
        <p:spPr>
          <a:xfrm>
            <a:off x="2487385" y="1608282"/>
            <a:ext cx="7217229" cy="1372471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F8910C3-4E9D-1140-2F5C-5BDC855BBF9D}"/>
              </a:ext>
            </a:extLst>
          </p:cNvPr>
          <p:cNvSpPr txBox="1">
            <a:spLocks/>
          </p:cNvSpPr>
          <p:nvPr/>
        </p:nvSpPr>
        <p:spPr>
          <a:xfrm>
            <a:off x="2838085" y="1056188"/>
            <a:ext cx="6515828" cy="202648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/>
            <a:endParaRPr lang="en-US" dirty="0">
              <a:latin typeface="Lato" panose="020F0502020204030203" pitchFamily="34" charset="0"/>
            </a:endParaRPr>
          </a:p>
          <a:p>
            <a:pPr marL="0" indent="0" algn="ctr"/>
            <a:endParaRPr lang="en-US" dirty="0">
              <a:latin typeface="Lato" panose="020F0502020204030203" pitchFamily="34" charset="0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7EC942B-120F-741C-8FC8-65315A60FA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30</a:t>
            </a:fld>
            <a:endParaRPr lang="en-US" alt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6FC7DB0-9DBB-96D4-A5D6-239C1C2B392F}"/>
              </a:ext>
            </a:extLst>
          </p:cNvPr>
          <p:cNvSpPr txBox="1">
            <a:spLocks/>
          </p:cNvSpPr>
          <p:nvPr/>
        </p:nvSpPr>
        <p:spPr>
          <a:xfrm>
            <a:off x="8572175" y="5723912"/>
            <a:ext cx="3122578" cy="667884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10000"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/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Part 3: Proving test set contamination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D6F7B9-C0F9-144D-3244-877A8AE77BDC}"/>
              </a:ext>
            </a:extLst>
          </p:cNvPr>
          <p:cNvSpPr/>
          <p:nvPr/>
        </p:nvSpPr>
        <p:spPr>
          <a:xfrm>
            <a:off x="8001000" y="3457812"/>
            <a:ext cx="4449652" cy="3313269"/>
          </a:xfrm>
          <a:prstGeom prst="rect">
            <a:avLst/>
          </a:prstGeom>
          <a:solidFill>
            <a:srgbClr val="FFFFFF">
              <a:alpha val="72941"/>
            </a:srgbClr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F95ED30-F026-9A10-6E70-C0F730A8B9F8}"/>
              </a:ext>
            </a:extLst>
          </p:cNvPr>
          <p:cNvSpPr/>
          <p:nvPr/>
        </p:nvSpPr>
        <p:spPr>
          <a:xfrm>
            <a:off x="-4733081" y="3560866"/>
            <a:ext cx="8620758" cy="3313269"/>
          </a:xfrm>
          <a:prstGeom prst="rect">
            <a:avLst/>
          </a:prstGeom>
          <a:solidFill>
            <a:srgbClr val="FFFFFF">
              <a:alpha val="72941"/>
            </a:srgbClr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DC898D9-A7A0-17C2-F6F4-A83FA0747245}"/>
              </a:ext>
            </a:extLst>
          </p:cNvPr>
          <p:cNvSpPr txBox="1"/>
          <p:nvPr/>
        </p:nvSpPr>
        <p:spPr>
          <a:xfrm flipH="1">
            <a:off x="563740" y="6200971"/>
            <a:ext cx="12054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Work with</a:t>
            </a:r>
            <a:b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    Shibani </a:t>
            </a:r>
            <a:r>
              <a:rPr lang="en-US" dirty="0" err="1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Santurkar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, </a:t>
            </a:r>
            <a:r>
              <a:rPr lang="en-US" dirty="0" err="1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Esin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dirty="0" err="1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Durmus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, Faisal </a:t>
            </a:r>
            <a:r>
              <a:rPr lang="en-US" dirty="0" err="1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Ladhak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, </a:t>
            </a:r>
            <a:r>
              <a:rPr lang="en-US" dirty="0" err="1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Cinoo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Lee, Percy Liang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1DE47C2-504D-BAE1-7483-B5CC80736AC6}"/>
              </a:ext>
            </a:extLst>
          </p:cNvPr>
          <p:cNvSpPr txBox="1"/>
          <p:nvPr/>
        </p:nvSpPr>
        <p:spPr>
          <a:xfrm>
            <a:off x="2954753" y="1769842"/>
            <a:ext cx="61027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Are benchmarks and evaluations</a:t>
            </a:r>
            <a:br>
              <a:rPr lang="en-US" sz="2800" dirty="0"/>
            </a:br>
            <a:r>
              <a:rPr lang="en-US" sz="2800" dirty="0"/>
              <a:t>brittle to the evaluation task format?</a:t>
            </a:r>
          </a:p>
        </p:txBody>
      </p:sp>
    </p:spTree>
    <p:extLst>
      <p:ext uri="{BB962C8B-B14F-4D97-AF65-F5344CB8AC3E}">
        <p14:creationId xmlns:p14="http://schemas.microsoft.com/office/powerpoint/2010/main" val="18293913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20D4F-7E41-C2AE-DCE7-54573FA59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are language models sometimes so brittle?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C3DB4-4FD8-8E0B-B028-1A18C916752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74237" y="1211580"/>
            <a:ext cx="10267951" cy="827532"/>
          </a:xfrm>
        </p:spPr>
        <p:txBody>
          <a:bodyPr/>
          <a:lstStyle/>
          <a:p>
            <a:endParaRPr lang="en-US" dirty="0"/>
          </a:p>
          <a:p>
            <a:r>
              <a:rPr lang="en-US" b="1" dirty="0"/>
              <a:t>For ChatGPT (3.5):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BD5F7BC-EAB6-AB89-E8C4-56F60A5C4ADD}"/>
              </a:ext>
            </a:extLst>
          </p:cNvPr>
          <p:cNvGrpSpPr/>
          <p:nvPr/>
        </p:nvGrpSpPr>
        <p:grpSpPr>
          <a:xfrm>
            <a:off x="4911855" y="2281428"/>
            <a:ext cx="2752344" cy="630936"/>
            <a:chOff x="4718304" y="2039112"/>
            <a:chExt cx="2752344" cy="63093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CE1B38B-7E07-C233-0187-449C69CC34E5}"/>
                </a:ext>
              </a:extLst>
            </p:cNvPr>
            <p:cNvSpPr/>
            <p:nvPr/>
          </p:nvSpPr>
          <p:spPr>
            <a:xfrm>
              <a:off x="4718304" y="2039112"/>
              <a:ext cx="2752344" cy="630936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8B5D9E15-BD4C-FCDA-3852-25E0B6C8383B}"/>
                    </a:ext>
                  </a:extLst>
                </p:cNvPr>
                <p:cNvSpPr txBox="1"/>
                <p:nvPr/>
              </p:nvSpPr>
              <p:spPr>
                <a:xfrm>
                  <a:off x="4905321" y="2120605"/>
                  <a:ext cx="2381358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What is </a:t>
                  </a:r>
                  <a14:m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7+8</m:t>
                      </m:r>
                    </m:oMath>
                  </a14:m>
                  <a:r>
                    <a:rPr lang="en-US" sz="2400" dirty="0"/>
                    <a:t>? </a:t>
                  </a:r>
                  <a:r>
                    <a:rPr lang="en-US" sz="2400" dirty="0">
                      <a:solidFill>
                        <a:srgbClr val="FF0000"/>
                      </a:solidFill>
                    </a:rPr>
                    <a:t>15</a:t>
                  </a:r>
                  <a:endParaRPr lang="en-US" sz="2400" dirty="0"/>
                </a:p>
              </p:txBody>
            </p:sp>
          </mc:Choice>
          <mc:Fallback xmlns="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8B5D9E15-BD4C-FCDA-3852-25E0B6C8383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05321" y="2120605"/>
                  <a:ext cx="2381358" cy="461665"/>
                </a:xfrm>
                <a:prstGeom prst="rect">
                  <a:avLst/>
                </a:prstGeom>
                <a:blipFill>
                  <a:blip r:embed="rId3"/>
                  <a:stretch>
                    <a:fillRect l="-3836" t="-10667" r="-3325" b="-30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F098A74-6ECE-C216-9FBD-D64C9073A6C6}"/>
              </a:ext>
            </a:extLst>
          </p:cNvPr>
          <p:cNvSpPr txBox="1">
            <a:spLocks/>
          </p:cNvSpPr>
          <p:nvPr/>
        </p:nvSpPr>
        <p:spPr>
          <a:xfrm>
            <a:off x="1154052" y="3122676"/>
            <a:ext cx="10267951" cy="82753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But also..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A6C588A-859C-EA56-A012-B9A2A861FF2C}"/>
              </a:ext>
            </a:extLst>
          </p:cNvPr>
          <p:cNvGrpSpPr/>
          <p:nvPr/>
        </p:nvGrpSpPr>
        <p:grpSpPr>
          <a:xfrm>
            <a:off x="4008663" y="3831336"/>
            <a:ext cx="4558727" cy="630936"/>
            <a:chOff x="3986783" y="2126890"/>
            <a:chExt cx="4558727" cy="63093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B09AB85-8D05-2F8E-389D-0099843167CC}"/>
                </a:ext>
              </a:extLst>
            </p:cNvPr>
            <p:cNvSpPr/>
            <p:nvPr/>
          </p:nvSpPr>
          <p:spPr>
            <a:xfrm>
              <a:off x="3986783" y="2126890"/>
              <a:ext cx="4558727" cy="630936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6CEB5878-A9D2-A5D4-6D3C-03C7E64D3068}"/>
                    </a:ext>
                  </a:extLst>
                </p:cNvPr>
                <p:cNvSpPr txBox="1"/>
                <p:nvPr/>
              </p:nvSpPr>
              <p:spPr>
                <a:xfrm>
                  <a:off x="4173801" y="2208383"/>
                  <a:ext cx="4281941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7+8=15</m:t>
                      </m:r>
                    </m:oMath>
                  </a14:m>
                  <a:r>
                    <a:rPr lang="en-US" sz="2400" dirty="0"/>
                    <a:t>, True or False? </a:t>
                  </a:r>
                  <a:r>
                    <a:rPr lang="en-US" sz="2400" dirty="0">
                      <a:solidFill>
                        <a:srgbClr val="FF0000"/>
                      </a:solidFill>
                    </a:rPr>
                    <a:t>False</a:t>
                  </a:r>
                  <a:endParaRPr lang="en-US" sz="2400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6CEB5878-A9D2-A5D4-6D3C-03C7E64D306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73801" y="2208383"/>
                  <a:ext cx="4281941" cy="461665"/>
                </a:xfrm>
                <a:prstGeom prst="rect">
                  <a:avLst/>
                </a:prstGeom>
                <a:blipFill>
                  <a:blip r:embed="rId4"/>
                  <a:stretch>
                    <a:fillRect l="-284" t="-10526" r="-1280" b="-2894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9080312-482B-45A1-2296-8821FA0A7B25}"/>
              </a:ext>
            </a:extLst>
          </p:cNvPr>
          <p:cNvSpPr txBox="1">
            <a:spLocks/>
          </p:cNvSpPr>
          <p:nvPr/>
        </p:nvSpPr>
        <p:spPr>
          <a:xfrm>
            <a:off x="1247560" y="5029069"/>
            <a:ext cx="10267951" cy="162614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Major problems for LLMs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Does the LM know 7+8? (understanding)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Can we rely on LLMs to do arithmetic? (engineering)</a:t>
            </a:r>
          </a:p>
        </p:txBody>
      </p:sp>
    </p:spTree>
    <p:extLst>
      <p:ext uri="{BB962C8B-B14F-4D97-AF65-F5344CB8AC3E}">
        <p14:creationId xmlns:p14="http://schemas.microsoft.com/office/powerpoint/2010/main" val="2876848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ADAC34F-06CA-8ABD-10DB-1AC08F130251}"/>
              </a:ext>
            </a:extLst>
          </p:cNvPr>
          <p:cNvSpPr/>
          <p:nvPr/>
        </p:nvSpPr>
        <p:spPr>
          <a:xfrm>
            <a:off x="6095999" y="5888236"/>
            <a:ext cx="3229862" cy="63093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3E83724-185C-6DF6-1A18-0E8431B5DA06}"/>
              </a:ext>
            </a:extLst>
          </p:cNvPr>
          <p:cNvSpPr/>
          <p:nvPr/>
        </p:nvSpPr>
        <p:spPr>
          <a:xfrm>
            <a:off x="6095999" y="4822398"/>
            <a:ext cx="3229862" cy="63093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80E421-C11B-F88D-3838-D060575DE7E6}"/>
              </a:ext>
            </a:extLst>
          </p:cNvPr>
          <p:cNvSpPr/>
          <p:nvPr/>
        </p:nvSpPr>
        <p:spPr>
          <a:xfrm>
            <a:off x="2356316" y="5883036"/>
            <a:ext cx="2752344" cy="63093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70A55D-8E33-FFC5-3A33-AA57BABE0CA7}"/>
              </a:ext>
            </a:extLst>
          </p:cNvPr>
          <p:cNvSpPr/>
          <p:nvPr/>
        </p:nvSpPr>
        <p:spPr>
          <a:xfrm>
            <a:off x="2356316" y="4821357"/>
            <a:ext cx="2752344" cy="63093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913829-F4B9-7EC3-A239-50CF2C981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Consistency and robustness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797DF-A38E-B100-084F-FABAFB805DF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65035" y="1266444"/>
            <a:ext cx="10267951" cy="650699"/>
          </a:xfrm>
        </p:spPr>
        <p:txBody>
          <a:bodyPr/>
          <a:lstStyle/>
          <a:p>
            <a:r>
              <a:rPr lang="en-US" dirty="0"/>
              <a:t>Similar to classic adversarial examples and prompt consistency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A5D7F6-D090-F30A-2580-0911354BA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5536" y="1872246"/>
            <a:ext cx="5376133" cy="1788475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A912F45-F8FB-9C8B-08DA-13A39D5BADEA}"/>
              </a:ext>
            </a:extLst>
          </p:cNvPr>
          <p:cNvSpPr txBox="1">
            <a:spLocks/>
          </p:cNvSpPr>
          <p:nvPr/>
        </p:nvSpPr>
        <p:spPr>
          <a:xfrm>
            <a:off x="1265034" y="5057389"/>
            <a:ext cx="10267951" cy="65069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3CC5B84-D934-41EC-B003-8F0F9A2BD186}"/>
              </a:ext>
            </a:extLst>
          </p:cNvPr>
          <p:cNvSpPr txBox="1">
            <a:spLocks/>
          </p:cNvSpPr>
          <p:nvPr/>
        </p:nvSpPr>
        <p:spPr>
          <a:xfrm>
            <a:off x="1274233" y="4139458"/>
            <a:ext cx="10267951" cy="65069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.. But open ended nature of LLMs enables more complex transformations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3EB47D0-9080-FA83-C106-86C3C000DB07}"/>
                  </a:ext>
                </a:extLst>
              </p:cNvPr>
              <p:cNvSpPr txBox="1"/>
              <p:nvPr/>
            </p:nvSpPr>
            <p:spPr>
              <a:xfrm>
                <a:off x="2602560" y="4905994"/>
                <a:ext cx="20767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What is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7+8</m:t>
                    </m:r>
                  </m:oMath>
                </a14:m>
                <a:r>
                  <a:rPr lang="en-US" sz="2400" dirty="0"/>
                  <a:t>? 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3EB47D0-9080-FA83-C106-86C3C000DB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02560" y="4905994"/>
                <a:ext cx="2076787" cy="461665"/>
              </a:xfrm>
              <a:prstGeom prst="rect">
                <a:avLst/>
              </a:prstGeom>
              <a:blipFill>
                <a:blip r:embed="rId3"/>
                <a:stretch>
                  <a:fillRect l="-4692" t="-10526" r="-3519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8E29CBEE-6426-48D5-6A5B-2DE3924325D2}"/>
              </a:ext>
            </a:extLst>
          </p:cNvPr>
          <p:cNvSpPr txBox="1"/>
          <p:nvPr/>
        </p:nvSpPr>
        <p:spPr>
          <a:xfrm>
            <a:off x="6199941" y="4905993"/>
            <a:ext cx="30219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7+8=15, True or False?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898F43-AE18-4B89-57E8-60C4F8751701}"/>
              </a:ext>
            </a:extLst>
          </p:cNvPr>
          <p:cNvSpPr txBox="1"/>
          <p:nvPr/>
        </p:nvSpPr>
        <p:spPr>
          <a:xfrm>
            <a:off x="3396335" y="5967673"/>
            <a:ext cx="4892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3B6A80-0EAC-5554-678A-5AC9A32AB009}"/>
              </a:ext>
            </a:extLst>
          </p:cNvPr>
          <p:cNvSpPr txBox="1"/>
          <p:nvPr/>
        </p:nvSpPr>
        <p:spPr>
          <a:xfrm>
            <a:off x="7322843" y="5967672"/>
            <a:ext cx="7761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True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C29C5EA-E7C3-5A98-4767-199B418524E5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3732488" y="5452293"/>
            <a:ext cx="0" cy="430743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BB82443-F7F9-7D47-E1F5-777619814010}"/>
              </a:ext>
            </a:extLst>
          </p:cNvPr>
          <p:cNvCxnSpPr>
            <a:stCxn id="14" idx="2"/>
            <a:endCxn id="15" idx="0"/>
          </p:cNvCxnSpPr>
          <p:nvPr/>
        </p:nvCxnSpPr>
        <p:spPr>
          <a:xfrm>
            <a:off x="7710930" y="5453334"/>
            <a:ext cx="0" cy="434902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438B2FF-7365-848C-FC4F-536F418C303D}"/>
              </a:ext>
            </a:extLst>
          </p:cNvPr>
          <p:cNvCxnSpPr>
            <a:stCxn id="12" idx="3"/>
            <a:endCxn id="14" idx="1"/>
          </p:cNvCxnSpPr>
          <p:nvPr/>
        </p:nvCxnSpPr>
        <p:spPr>
          <a:xfrm>
            <a:off x="5108660" y="5136825"/>
            <a:ext cx="987339" cy="104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D1300BA-52EB-CD4A-0A7B-40CBFB8CCAC4}"/>
              </a:ext>
            </a:extLst>
          </p:cNvPr>
          <p:cNvCxnSpPr>
            <a:stCxn id="13" idx="3"/>
            <a:endCxn id="15" idx="1"/>
          </p:cNvCxnSpPr>
          <p:nvPr/>
        </p:nvCxnSpPr>
        <p:spPr>
          <a:xfrm>
            <a:off x="5108660" y="6198504"/>
            <a:ext cx="987339" cy="520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5379CC6-57A7-9692-0C15-7BF2BD54FBD9}"/>
              </a:ext>
            </a:extLst>
          </p:cNvPr>
          <p:cNvSpPr txBox="1"/>
          <p:nvPr/>
        </p:nvSpPr>
        <p:spPr>
          <a:xfrm>
            <a:off x="1770911" y="4839086"/>
            <a:ext cx="4084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917C139-796E-0EA5-8770-67CE2AE43D88}"/>
              </a:ext>
            </a:extLst>
          </p:cNvPr>
          <p:cNvSpPr txBox="1"/>
          <p:nvPr/>
        </p:nvSpPr>
        <p:spPr>
          <a:xfrm>
            <a:off x="1776045" y="5883036"/>
            <a:ext cx="4084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14294412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3D58842-BEFA-ADCC-0182-52CFE63FF226}"/>
              </a:ext>
            </a:extLst>
          </p:cNvPr>
          <p:cNvSpPr/>
          <p:nvPr/>
        </p:nvSpPr>
        <p:spPr>
          <a:xfrm>
            <a:off x="973498" y="2032788"/>
            <a:ext cx="10568686" cy="4009666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3698A0-AB39-6624-915C-EA0FF6AF1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Implications for how we measure and probe LMs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44833-B555-43A4-5F97-8B08D3E3860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74237" y="1211580"/>
            <a:ext cx="10267951" cy="650699"/>
          </a:xfrm>
        </p:spPr>
        <p:txBody>
          <a:bodyPr/>
          <a:lstStyle/>
          <a:p>
            <a:r>
              <a:rPr lang="en-US" dirty="0"/>
              <a:t>Multiple choice QA: Extremely useful for benchmarking (e.g. MMLU)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C40FF0-A08E-69F9-3E04-F592521932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33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DBB22B-5671-2CEE-9B78-9A9DA4E101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63"/>
          <a:stretch/>
        </p:blipFill>
        <p:spPr>
          <a:xfrm>
            <a:off x="2384785" y="3056556"/>
            <a:ext cx="7422429" cy="2589864"/>
          </a:xfrm>
          <a:prstGeom prst="rect">
            <a:avLst/>
          </a:prstGeom>
          <a:ln w="38100">
            <a:solidFill>
              <a:schemeClr val="bg1">
                <a:lumMod val="75000"/>
              </a:schemeClr>
            </a:solidFill>
          </a:ln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2B847A5-06FA-A3DF-9AC1-A0FAB0DA2DBE}"/>
              </a:ext>
            </a:extLst>
          </p:cNvPr>
          <p:cNvSpPr txBox="1">
            <a:spLocks/>
          </p:cNvSpPr>
          <p:nvPr/>
        </p:nvSpPr>
        <p:spPr>
          <a:xfrm>
            <a:off x="1265035" y="2324364"/>
            <a:ext cx="10267951" cy="650699"/>
          </a:xfrm>
          <a:prstGeom prst="rect">
            <a:avLst/>
          </a:prstGeom>
        </p:spPr>
        <p:txBody>
          <a:bodyPr vert="horz" lIns="0" tIns="45720" rIns="0" bIns="45720" rtlCol="0">
            <a:normAutofit fontScale="92500"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Lato" panose="020F0502020204030203" pitchFamily="34" charset="0"/>
                <a:ea typeface="ＭＳ Ｐゴシック" charset="0"/>
                <a:cs typeface="Lato" panose="020F0502020204030203" pitchFamily="34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If LMs were consistent – we could more broadly use and trust  MCQA (e.g. </a:t>
            </a:r>
            <a:r>
              <a:rPr lang="en-US" dirty="0" err="1"/>
              <a:t>OpinionQA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611292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521FB-25D0-F629-0FC8-D775FC228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focus on: generator discriminator consistency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5C975-FF02-CFDD-9442-2F65CB2C1E5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74237" y="1211580"/>
            <a:ext cx="10267951" cy="448244"/>
          </a:xfrm>
        </p:spPr>
        <p:txBody>
          <a:bodyPr/>
          <a:lstStyle/>
          <a:p>
            <a:r>
              <a:rPr lang="en-US" dirty="0"/>
              <a:t>If a generator performs a task, the discriminator should agree with it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FC7D05-62CD-CD0D-7E7A-131DCA261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875" y="1659824"/>
            <a:ext cx="5353358" cy="474573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72A91F0-86CD-AE90-C81C-E63CDC3B8081}"/>
              </a:ext>
            </a:extLst>
          </p:cNvPr>
          <p:cNvSpPr txBox="1"/>
          <p:nvPr/>
        </p:nvSpPr>
        <p:spPr>
          <a:xfrm>
            <a:off x="7424928" y="3350661"/>
            <a:ext cx="39867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 this work we..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Evaluate GD-consistency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Improve consistency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Analyze the benefits of consistency</a:t>
            </a:r>
          </a:p>
        </p:txBody>
      </p:sp>
    </p:spTree>
    <p:extLst>
      <p:ext uri="{BB962C8B-B14F-4D97-AF65-F5344CB8AC3E}">
        <p14:creationId xmlns:p14="http://schemas.microsoft.com/office/powerpoint/2010/main" val="30157948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63A57AA-6737-3955-003F-07BF51F883A1}"/>
              </a:ext>
            </a:extLst>
          </p:cNvPr>
          <p:cNvSpPr/>
          <p:nvPr/>
        </p:nvSpPr>
        <p:spPr>
          <a:xfrm>
            <a:off x="2621492" y="5349240"/>
            <a:ext cx="7702084" cy="73496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139FB0-8E5F-FA05-F9D5-6CF9A3F3A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good is GD consistency?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D50D1-86BC-E46B-0124-4A946A576D1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b="1" dirty="0"/>
              <a:t>The scenarios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Reasoning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Arithmetic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Plan arithmetic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Safety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Harmful questions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Jailbreaking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QA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err="1"/>
              <a:t>TriviaQA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Style transfer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Humor, formality, length etc.</a:t>
            </a:r>
          </a:p>
          <a:p>
            <a:pPr lvl="2">
              <a:buFont typeface="Arial" panose="020B0604020202020204" pitchFamily="34" charset="0"/>
              <a:buChar char="•"/>
            </a:pPr>
            <a:endParaRPr lang="en-US" dirty="0"/>
          </a:p>
          <a:p>
            <a:pPr marL="459306" lvl="2" indent="0" algn="ctr">
              <a:buNone/>
            </a:pPr>
            <a:r>
              <a:rPr lang="en-US" sz="2400" dirty="0">
                <a:solidFill>
                  <a:schemeClr val="tx1"/>
                </a:solidFill>
              </a:rPr>
              <a:t>GD consistency is a problem across a range of tasks</a:t>
            </a:r>
          </a:p>
        </p:txBody>
      </p:sp>
    </p:spTree>
    <p:extLst>
      <p:ext uri="{BB962C8B-B14F-4D97-AF65-F5344CB8AC3E}">
        <p14:creationId xmlns:p14="http://schemas.microsoft.com/office/powerpoint/2010/main" val="12406946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F2214-DA2B-A05D-FCEA-9CDEF3805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215C73-39DB-FEA3-B2F7-54F2235A44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6323" y="1266444"/>
            <a:ext cx="5434572" cy="4325112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063EBCC-8D16-CFB0-C4E4-B00B0C669E0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74233" y="5805968"/>
            <a:ext cx="10267951" cy="572644"/>
          </a:xfrm>
        </p:spPr>
        <p:txBody>
          <a:bodyPr/>
          <a:lstStyle/>
          <a:p>
            <a:r>
              <a:rPr lang="en-US" dirty="0"/>
              <a:t>GD consistency rates (accuracy): </a:t>
            </a:r>
            <a:r>
              <a:rPr lang="en-US" b="1" dirty="0"/>
              <a:t>ChatGPT (3.5) </a:t>
            </a:r>
            <a:r>
              <a:rPr lang="en-US" dirty="0"/>
              <a:t>89.6</a:t>
            </a:r>
            <a:r>
              <a:rPr lang="en-US" b="1" dirty="0"/>
              <a:t>, GPT4 </a:t>
            </a:r>
            <a:r>
              <a:rPr lang="en-US" dirty="0"/>
              <a:t>95.3</a:t>
            </a:r>
            <a:r>
              <a:rPr lang="en-US" b="1" dirty="0"/>
              <a:t>, Alpaca30B </a:t>
            </a:r>
            <a:r>
              <a:rPr lang="en-US" dirty="0"/>
              <a:t>79.9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188040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C5567-4BFD-B3FC-EF1A-4DF471622A7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Other forms of GV consistency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790983-F924-353D-312B-D4738F435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0846" y="1130088"/>
            <a:ext cx="8770308" cy="544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3303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6A04449-1160-5F46-09F6-404051B06924}"/>
              </a:ext>
            </a:extLst>
          </p:cNvPr>
          <p:cNvSpPr/>
          <p:nvPr/>
        </p:nvSpPr>
        <p:spPr>
          <a:xfrm>
            <a:off x="913125" y="4179826"/>
            <a:ext cx="10785385" cy="2017285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60DA72-56F0-C3CD-7F80-6C97DB1E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Models are only mildly consistent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19627-EF87-905A-851B-5105DDAA797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74233" y="1361652"/>
            <a:ext cx="10267951" cy="596199"/>
          </a:xfrm>
        </p:spPr>
        <p:txBody>
          <a:bodyPr/>
          <a:lstStyle/>
          <a:p>
            <a:r>
              <a:rPr lang="en-US"/>
              <a:t>Across a range of reasoning, QA, and generation tasks: 60-95% consistency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12F475-67F3-7F25-DA58-42203F42E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452" y="1936568"/>
            <a:ext cx="10472732" cy="2017285"/>
          </a:xfrm>
          <a:prstGeom prst="rect">
            <a:avLst/>
          </a:prstGeom>
          <a:noFill/>
          <a:ln cap="flat">
            <a:noFill/>
          </a:ln>
          <a:effectLst/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094B7D1-F7D5-96C5-107E-19430D068BD4}"/>
              </a:ext>
            </a:extLst>
          </p:cNvPr>
          <p:cNvSpPr txBox="1">
            <a:spLocks/>
          </p:cNvSpPr>
          <p:nvPr/>
        </p:nvSpPr>
        <p:spPr>
          <a:xfrm>
            <a:off x="1269633" y="4334799"/>
            <a:ext cx="10267951" cy="170733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Lato" panose="020F0502020204030203" pitchFamily="34" charset="0"/>
                <a:ea typeface="ＭＳ Ｐゴシック" charset="0"/>
                <a:cs typeface="Lato" panose="020F0502020204030203" pitchFamily="34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Implications for..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Analyzing models with multiple-choice QA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Using LMs as emulators in different task formats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Designing more robust LMs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9AEDAAE-6524-5DE8-8215-155C425B79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38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450579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A8475-3A8E-0BE3-BC56-CAFA16C0100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Can GD consistency be improved?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D91AE-6F32-457C-D389-736731452FE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74234" y="1211580"/>
            <a:ext cx="10267953" cy="650696"/>
          </a:xfrm>
        </p:spPr>
        <p:txBody>
          <a:bodyPr/>
          <a:lstStyle/>
          <a:p>
            <a:pPr lvl="0"/>
            <a:r>
              <a:rPr lang="en-US" b="1"/>
              <a:t>Our approach: </a:t>
            </a:r>
            <a:r>
              <a:rPr lang="en-US"/>
              <a:t>filter and fine-tune</a:t>
            </a:r>
            <a:endParaRPr lang="en-US" b="1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BF9BF25-DAA6-D941-68B7-1BABCCD7C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809" y="1871420"/>
            <a:ext cx="10892369" cy="2484909"/>
          </a:xfrm>
          <a:prstGeom prst="rect">
            <a:avLst/>
          </a:prstGeom>
          <a:noFill/>
          <a:ln cap="flat">
            <a:noFill/>
          </a:ln>
          <a:effectLst/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A45039-95A5-7AA5-6B7C-A08E680906DA}"/>
              </a:ext>
            </a:extLst>
          </p:cNvPr>
          <p:cNvSpPr txBox="1"/>
          <p:nvPr/>
        </p:nvSpPr>
        <p:spPr>
          <a:xfrm>
            <a:off x="1399150" y="4775527"/>
            <a:ext cx="10267953" cy="2347694"/>
          </a:xfrm>
          <a:prstGeom prst="rect">
            <a:avLst/>
          </a:prstGeom>
          <a:noFill/>
          <a:ln cap="flat">
            <a:noFill/>
          </a:ln>
          <a:effectLst/>
        </p:spPr>
        <p:txBody>
          <a:bodyPr vert="horz" wrap="square" lIns="0" tIns="45720" rIns="0" bIns="45720" anchor="t" anchorCtr="0" compatLnSpc="1">
            <a:normAutofit/>
          </a:bodyPr>
          <a:lstStyle/>
          <a:p>
            <a:pPr marL="457190" marR="0" lvl="0" indent="-457190" algn="l" defTabSz="609584" rtl="0" eaLnBrk="1" fontAlgn="auto" latinLnBrk="0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kumimoji="0" lang="en-US" sz="2133" b="0" i="0" u="none" strike="noStrike" kern="1200" cap="none" spc="27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ＭＳ Ｐゴシック"/>
                <a:cs typeface="ＭＳ Ｐゴシック"/>
              </a:rPr>
              <a:t>Inspired by co-training and self-training </a:t>
            </a:r>
          </a:p>
          <a:p>
            <a:pPr marL="457190" marR="0" lvl="0" indent="-457190" algn="l" defTabSz="609584" rtl="0" eaLnBrk="1" fontAlgn="auto" latinLnBrk="0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kumimoji="0" lang="en-US" sz="2133" b="0" i="0" u="none" strike="noStrike" kern="1200" cap="none" spc="27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ＭＳ Ｐゴシック"/>
                <a:cs typeface="ＭＳ Ｐゴシック"/>
              </a:rPr>
              <a:t>Requires no labeled data </a:t>
            </a:r>
          </a:p>
          <a:p>
            <a:pPr marL="457190" marR="0" lvl="0" indent="-457190" algn="l" defTabSz="609584" rtl="0" eaLnBrk="1" fontAlgn="auto" latinLnBrk="0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kumimoji="0" lang="en-US" sz="2133" b="0" i="0" u="none" strike="noStrike" kern="1200" cap="none" spc="27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ＭＳ Ｐゴシック"/>
                <a:cs typeface="ＭＳ Ｐゴシック"/>
              </a:rPr>
              <a:t>Straightforward to run on open models (Alpaca 30B)</a:t>
            </a:r>
          </a:p>
        </p:txBody>
      </p:sp>
    </p:spTree>
    <p:extLst>
      <p:ext uri="{BB962C8B-B14F-4D97-AF65-F5344CB8AC3E}">
        <p14:creationId xmlns:p14="http://schemas.microsoft.com/office/powerpoint/2010/main" val="760469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FE79DB-BE6B-0ADB-D738-4CFF734C9D1B}"/>
              </a:ext>
            </a:extLst>
          </p:cNvPr>
          <p:cNvSpPr/>
          <p:nvPr/>
        </p:nvSpPr>
        <p:spPr>
          <a:xfrm>
            <a:off x="1718443" y="5694231"/>
            <a:ext cx="8655268" cy="839753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BF4A39-4D58-9443-FEEC-058F698DD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5033" y="628799"/>
            <a:ext cx="10277149" cy="650699"/>
          </a:xfrm>
        </p:spPr>
        <p:txBody>
          <a:bodyPr/>
          <a:lstStyle/>
          <a:p>
            <a:r>
              <a:rPr lang="en-US" dirty="0"/>
              <a:t>Part 1: Does LLM’s generalization come from data? RL?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21D5123-5796-C228-8242-E2972C150E7C}"/>
              </a:ext>
            </a:extLst>
          </p:cNvPr>
          <p:cNvSpPr txBox="1">
            <a:spLocks/>
          </p:cNvSpPr>
          <p:nvPr/>
        </p:nvSpPr>
        <p:spPr>
          <a:xfrm>
            <a:off x="2473302" y="4221453"/>
            <a:ext cx="6597417" cy="336739"/>
          </a:xfrm>
          <a:prstGeom prst="rect">
            <a:avLst/>
          </a:prstGeom>
        </p:spPr>
        <p:txBody>
          <a:bodyPr vert="horz" lIns="0" tIns="45720" rIns="0" bIns="45720" rtlCol="0">
            <a:normAutofit fontScale="85000" lnSpcReduction="20000"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876F6A-5952-E156-3C24-4435BD572F41}"/>
              </a:ext>
            </a:extLst>
          </p:cNvPr>
          <p:cNvSpPr txBox="1"/>
          <p:nvPr/>
        </p:nvSpPr>
        <p:spPr>
          <a:xfrm>
            <a:off x="10631040" y="6447954"/>
            <a:ext cx="23050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Lato Light" panose="020F0302020204030203" pitchFamily="34" charset="0"/>
              </a:rPr>
              <a:t>[Ouyang 2020]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8910891-50F1-626A-1CFC-D03685C6FA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2728" y="1222050"/>
            <a:ext cx="7256850" cy="44138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0734E0-1DB4-A634-9C0B-AB5C655957B0}"/>
              </a:ext>
            </a:extLst>
          </p:cNvPr>
          <p:cNvSpPr txBox="1"/>
          <p:nvPr/>
        </p:nvSpPr>
        <p:spPr>
          <a:xfrm>
            <a:off x="2955751" y="5801623"/>
            <a:ext cx="64379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latin typeface="Lato Black" panose="020F0A02020204030203" pitchFamily="34" charset="0"/>
              </a:rPr>
              <a:t> What’s key to </a:t>
            </a:r>
            <a:r>
              <a:rPr lang="en-US" err="1">
                <a:latin typeface="Lato Black" panose="020F0A02020204030203" pitchFamily="34" charset="0"/>
              </a:rPr>
              <a:t>instructGPT</a:t>
            </a:r>
            <a:r>
              <a:rPr lang="en-US">
                <a:latin typeface="Lato Black" panose="020F0A02020204030203" pitchFamily="34" charset="0"/>
              </a:rPr>
              <a:t>? </a:t>
            </a:r>
          </a:p>
          <a:p>
            <a:pPr algn="ctr"/>
            <a:r>
              <a:rPr lang="en-US">
                <a:latin typeface="Lato" panose="020F0502020204030203" pitchFamily="34" charset="0"/>
              </a:rPr>
              <a:t>Supervised fine-tuning? Data quality? Reinforcement learning?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3CAF2E1-ADE3-0D3B-B55D-C2415FB345CE}"/>
              </a:ext>
            </a:extLst>
          </p:cNvPr>
          <p:cNvSpPr/>
          <p:nvPr/>
        </p:nvSpPr>
        <p:spPr>
          <a:xfrm>
            <a:off x="3556642" y="2802690"/>
            <a:ext cx="1260850" cy="9851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4ECB282-BFA6-BBC5-4C01-23220C92DBB5}"/>
              </a:ext>
            </a:extLst>
          </p:cNvPr>
          <p:cNvSpPr/>
          <p:nvPr/>
        </p:nvSpPr>
        <p:spPr>
          <a:xfrm>
            <a:off x="5935407" y="3428999"/>
            <a:ext cx="1260850" cy="9851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16C620-81BA-CF19-F1ED-6F5A9B61B4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351054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451303C6-7BA5-3ADE-2032-4A9E44A814B5}"/>
              </a:ext>
            </a:extLst>
          </p:cNvPr>
          <p:cNvSpPr/>
          <p:nvPr/>
        </p:nvSpPr>
        <p:spPr>
          <a:xfrm>
            <a:off x="2543248" y="4903003"/>
            <a:ext cx="7720718" cy="630936"/>
          </a:xfrm>
          <a:prstGeom prst="rect">
            <a:avLst/>
          </a:prstGeom>
          <a:solidFill>
            <a:srgbClr val="D9EFFF"/>
          </a:solidFill>
          <a:ln w="9528" cap="flat">
            <a:noFill/>
            <a:prstDash val="solid"/>
          </a:ln>
          <a:effectLst/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990F99E-5AC3-15EE-C44C-2A715783264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Results - consistency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387157D-C9AA-9A8C-4319-B4D0C764EF4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74234" y="5003587"/>
            <a:ext cx="10267953" cy="530352"/>
          </a:xfrm>
        </p:spPr>
        <p:txBody>
          <a:bodyPr anchorCtr="1"/>
          <a:lstStyle/>
          <a:p>
            <a:pPr lvl="0" algn="ctr"/>
            <a:r>
              <a:rPr lang="en-US"/>
              <a:t>Consistency tuning can improve GD-consistency substantially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95EFB7-2A42-A16E-5388-2DFF03A89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828" y="2064596"/>
            <a:ext cx="10149666" cy="2004483"/>
          </a:xfrm>
          <a:prstGeom prst="rect">
            <a:avLst/>
          </a:prstGeom>
          <a:noFill/>
          <a:ln cap="flat"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0906462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1FA366DA-A773-0562-CF5F-B6AD3BB1A3BD}"/>
              </a:ext>
            </a:extLst>
          </p:cNvPr>
          <p:cNvSpPr/>
          <p:nvPr/>
        </p:nvSpPr>
        <p:spPr>
          <a:xfrm>
            <a:off x="2516730" y="5372100"/>
            <a:ext cx="7158535" cy="838358"/>
          </a:xfrm>
          <a:prstGeom prst="rect">
            <a:avLst/>
          </a:prstGeom>
          <a:solidFill>
            <a:srgbClr val="D9EFFF"/>
          </a:solidFill>
          <a:ln w="9528" cap="flat">
            <a:noFill/>
            <a:prstDash val="solid"/>
          </a:ln>
          <a:effectLst/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DA9F209-90AE-CAB2-D2E3-7F68EA21FF9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Often improves both the generator and discriminator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B303E1C-B5B4-62C9-9B76-D37B0E3B9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4627" y="1207008"/>
            <a:ext cx="9802742" cy="3796570"/>
          </a:xfrm>
          <a:prstGeom prst="rect">
            <a:avLst/>
          </a:prstGeom>
          <a:noFill/>
          <a:ln cap="flat">
            <a:noFill/>
          </a:ln>
          <a:effectLst/>
        </p:spPr>
      </p:pic>
      <p:sp>
        <p:nvSpPr>
          <p:cNvPr id="5" name="TextBox 7">
            <a:extLst>
              <a:ext uri="{FF2B5EF4-FFF2-40B4-BE49-F238E27FC236}">
                <a16:creationId xmlns:a16="http://schemas.microsoft.com/office/drawing/2014/main" id="{B1A66051-8934-24BD-F3E0-E8AADD619B60}"/>
              </a:ext>
            </a:extLst>
          </p:cNvPr>
          <p:cNvSpPr txBox="1"/>
          <p:nvPr/>
        </p:nvSpPr>
        <p:spPr>
          <a:xfrm>
            <a:off x="2916753" y="5468112"/>
            <a:ext cx="6358481" cy="646334"/>
          </a:xfrm>
          <a:prstGeom prst="rect">
            <a:avLst/>
          </a:prstGeom>
          <a:noFill/>
          <a:ln cap="flat">
            <a:noFill/>
          </a:ln>
          <a:effectLst/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Generator: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major gains on 3 tasks (priority, plan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arith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, harmful)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Discriminator: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small, but consistent gains.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936567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8378D-F8C1-1047-5062-37441DC8AC2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Findings for consistency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953B9DA-4DE7-A054-9E51-B42CAF2A470C}"/>
              </a:ext>
            </a:extLst>
          </p:cNvPr>
          <p:cNvSpPr/>
          <p:nvPr/>
        </p:nvSpPr>
        <p:spPr>
          <a:xfrm>
            <a:off x="1036316" y="3429000"/>
            <a:ext cx="10505870" cy="2208321"/>
          </a:xfrm>
          <a:prstGeom prst="rect">
            <a:avLst/>
          </a:prstGeom>
          <a:solidFill>
            <a:srgbClr val="D9EFFF">
              <a:alpha val="54118"/>
            </a:srgbClr>
          </a:solidFill>
          <a:ln cap="flat">
            <a:noFill/>
            <a:prstDash val="solid"/>
          </a:ln>
          <a:effectLst/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6764D76E-8874-8146-1B6F-CB8446235BF5}"/>
              </a:ext>
            </a:extLst>
          </p:cNvPr>
          <p:cNvSpPr txBox="1"/>
          <p:nvPr/>
        </p:nvSpPr>
        <p:spPr>
          <a:xfrm>
            <a:off x="2623459" y="1687360"/>
            <a:ext cx="6309360" cy="954103"/>
          </a:xfrm>
          <a:prstGeom prst="rect">
            <a:avLst/>
          </a:prstGeom>
          <a:noFill/>
          <a:ln cap="flat">
            <a:noFill/>
          </a:ln>
          <a:effectLst/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LM consistency </a:t>
            </a:r>
            <a:r>
              <a:rPr kumimoji="0" lang="en-US" sz="28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across task formats</a:t>
            </a:r>
            <a:br>
              <a:rPr kumimoji="0" lang="en-US" sz="28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</a:b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is a problem, but can be improved</a:t>
            </a:r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1E155475-BC72-8AC3-41D6-F92D9AE9A265}"/>
              </a:ext>
            </a:extLst>
          </p:cNvPr>
          <p:cNvSpPr txBox="1"/>
          <p:nvPr/>
        </p:nvSpPr>
        <p:spPr>
          <a:xfrm>
            <a:off x="1357234" y="3607445"/>
            <a:ext cx="9559448" cy="1696038"/>
          </a:xfrm>
          <a:prstGeom prst="rect">
            <a:avLst/>
          </a:prstGeom>
          <a:noFill/>
          <a:ln cap="flat">
            <a:noFill/>
          </a:ln>
          <a:effectLst/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Should consider consistency beyond input perturbations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GD-style consistency can be checked/improved w/o labeled data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Gains can extrapolate, and also improve the G/D tasks.</a:t>
            </a:r>
          </a:p>
        </p:txBody>
      </p:sp>
    </p:spTree>
    <p:extLst>
      <p:ext uri="{BB962C8B-B14F-4D97-AF65-F5344CB8AC3E}">
        <p14:creationId xmlns:p14="http://schemas.microsoft.com/office/powerpoint/2010/main" val="59233470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513DBAB-93A8-7D51-B3AF-69CADCA03381}"/>
              </a:ext>
            </a:extLst>
          </p:cNvPr>
          <p:cNvGrpSpPr/>
          <p:nvPr/>
        </p:nvGrpSpPr>
        <p:grpSpPr>
          <a:xfrm>
            <a:off x="240531" y="3852324"/>
            <a:ext cx="11805696" cy="1698623"/>
            <a:chOff x="240531" y="3852324"/>
            <a:chExt cx="11805696" cy="169862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F9197AE-5E00-606A-B492-E4AFEDEFB0E1}"/>
                </a:ext>
              </a:extLst>
            </p:cNvPr>
            <p:cNvGrpSpPr/>
            <p:nvPr/>
          </p:nvGrpSpPr>
          <p:grpSpPr>
            <a:xfrm>
              <a:off x="240531" y="3920096"/>
              <a:ext cx="11805696" cy="1620400"/>
              <a:chOff x="240530" y="3807269"/>
              <a:chExt cx="12627717" cy="1733227"/>
            </a:xfrm>
          </p:grpSpPr>
          <p:pic>
            <p:nvPicPr>
              <p:cNvPr id="18" name="Picture 2" descr="Alpaca Farm Overview">
                <a:extLst>
                  <a:ext uri="{FF2B5EF4-FFF2-40B4-BE49-F238E27FC236}">
                    <a16:creationId xmlns:a16="http://schemas.microsoft.com/office/drawing/2014/main" id="{47F9A80F-9133-ACBE-331E-24B08C548E9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7" b="27743"/>
              <a:stretch/>
            </p:blipFill>
            <p:spPr bwMode="auto">
              <a:xfrm>
                <a:off x="240530" y="3807269"/>
                <a:ext cx="3754437" cy="1729718"/>
              </a:xfrm>
              <a:prstGeom prst="rect">
                <a:avLst/>
              </a:prstGeom>
              <a:noFill/>
              <a:ln w="28575">
                <a:solidFill>
                  <a:schemeClr val="bg1">
                    <a:lumMod val="75000"/>
                  </a:schemeClr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7C1E6838-8D7A-3A79-B96E-D942992449E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38641"/>
              <a:stretch/>
            </p:blipFill>
            <p:spPr>
              <a:xfrm>
                <a:off x="8776353" y="3816105"/>
                <a:ext cx="4091894" cy="1724391"/>
              </a:xfrm>
              <a:prstGeom prst="rect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</a:ln>
            </p:spPr>
          </p:pic>
        </p:grp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FD5D4239-5750-BC3F-B846-AFE7DFFDA5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32512"/>
            <a:stretch/>
          </p:blipFill>
          <p:spPr>
            <a:xfrm>
              <a:off x="4566057" y="3852324"/>
              <a:ext cx="2839154" cy="1698623"/>
            </a:xfrm>
            <a:prstGeom prst="rect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A2C02A4-F374-4452-C480-31C6CB632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3: Auditing the training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F1A8E-F030-5537-29E9-7EBACAFC419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3740" y="5720121"/>
            <a:ext cx="2863617" cy="368481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Part 1: Replicating LLMs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9F3DF9D-C763-F4A0-61CD-2DC28385577D}"/>
              </a:ext>
            </a:extLst>
          </p:cNvPr>
          <p:cNvSpPr txBox="1">
            <a:spLocks/>
          </p:cNvSpPr>
          <p:nvPr/>
        </p:nvSpPr>
        <p:spPr>
          <a:xfrm>
            <a:off x="4190998" y="5683783"/>
            <a:ext cx="3810002" cy="44115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Part 2: Probing for opinions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A042968-C5A1-3D93-70FA-97BC6B08C7C7}"/>
              </a:ext>
            </a:extLst>
          </p:cNvPr>
          <p:cNvSpPr/>
          <p:nvPr/>
        </p:nvSpPr>
        <p:spPr>
          <a:xfrm>
            <a:off x="2487385" y="1643818"/>
            <a:ext cx="7217229" cy="1372471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F8910C3-4E9D-1140-2F5C-5BDC855BBF9D}"/>
              </a:ext>
            </a:extLst>
          </p:cNvPr>
          <p:cNvSpPr txBox="1">
            <a:spLocks/>
          </p:cNvSpPr>
          <p:nvPr/>
        </p:nvSpPr>
        <p:spPr>
          <a:xfrm>
            <a:off x="2838085" y="1927860"/>
            <a:ext cx="6515828" cy="115481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/>
            <a:r>
              <a:rPr lang="en-US" dirty="0">
                <a:latin typeface="Lato" panose="020F0502020204030203" pitchFamily="34" charset="0"/>
              </a:rPr>
              <a:t>How do we know high-performance</a:t>
            </a:r>
            <a:br>
              <a:rPr lang="en-US" dirty="0">
                <a:latin typeface="Lato" panose="020F0502020204030203" pitchFamily="34" charset="0"/>
              </a:rPr>
            </a:br>
            <a:r>
              <a:rPr lang="en-US" dirty="0">
                <a:latin typeface="Lato" panose="020F0502020204030203" pitchFamily="34" charset="0"/>
              </a:rPr>
              <a:t>closed source LLMs haven’t seen the test set?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7EC942B-120F-741C-8FC8-65315A60FA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43</a:t>
            </a:fld>
            <a:endParaRPr lang="en-US" alt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6FC7DB0-9DBB-96D4-A5D6-239C1C2B392F}"/>
              </a:ext>
            </a:extLst>
          </p:cNvPr>
          <p:cNvSpPr txBox="1">
            <a:spLocks/>
          </p:cNvSpPr>
          <p:nvPr/>
        </p:nvSpPr>
        <p:spPr>
          <a:xfrm>
            <a:off x="8572175" y="5723912"/>
            <a:ext cx="3122578" cy="667884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10000"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/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Part 3: Proving test set contamination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F95ED30-F026-9A10-6E70-C0F730A8B9F8}"/>
              </a:ext>
            </a:extLst>
          </p:cNvPr>
          <p:cNvSpPr/>
          <p:nvPr/>
        </p:nvSpPr>
        <p:spPr>
          <a:xfrm>
            <a:off x="-4733082" y="3560866"/>
            <a:ext cx="12734081" cy="3313269"/>
          </a:xfrm>
          <a:prstGeom prst="rect">
            <a:avLst/>
          </a:prstGeom>
          <a:solidFill>
            <a:srgbClr val="FFFFFF">
              <a:alpha val="72941"/>
            </a:srgbClr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9AB915B-CAD6-C3EB-9E5A-388F26B0B54F}"/>
              </a:ext>
            </a:extLst>
          </p:cNvPr>
          <p:cNvSpPr txBox="1"/>
          <p:nvPr/>
        </p:nvSpPr>
        <p:spPr>
          <a:xfrm flipH="1">
            <a:off x="563740" y="6200971"/>
            <a:ext cx="12054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Work with</a:t>
            </a:r>
            <a:b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    Yonatan Oren, Nicole Meister, Niladri </a:t>
            </a:r>
            <a:r>
              <a:rPr lang="en-US" dirty="0" err="1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Chatterji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, Faisal </a:t>
            </a:r>
            <a:r>
              <a:rPr lang="en-US" dirty="0" err="1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Ladhak</a:t>
            </a:r>
            <a:endParaRPr lang="en-US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45455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BDA3D8E-0FED-F669-6CC4-EB6486A349F2}"/>
              </a:ext>
            </a:extLst>
          </p:cNvPr>
          <p:cNvSpPr/>
          <p:nvPr/>
        </p:nvSpPr>
        <p:spPr>
          <a:xfrm>
            <a:off x="999048" y="5782151"/>
            <a:ext cx="10691382" cy="784339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0E779C-A0DA-C13A-7E68-24B65C7A6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Lato Black"/>
                <a:ea typeface="ＭＳ Ｐゴシック"/>
                <a:cs typeface="Lato Black"/>
              </a:rPr>
              <a:t>What is in the training data of a LLM?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510C0-FC6D-666D-EAE0-33FE7E3C003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65035" y="5933025"/>
            <a:ext cx="10267951" cy="482593"/>
          </a:xfrm>
        </p:spPr>
        <p:txBody>
          <a:bodyPr vert="horz" lIns="0" tIns="45720" rIns="0" bIns="45720" rtlCol="0" anchor="t">
            <a:normAutofit/>
          </a:bodyPr>
          <a:lstStyle/>
          <a:p>
            <a:pPr marL="456565" indent="-456565"/>
            <a:r>
              <a:rPr lang="en-US" sz="2100" dirty="0">
                <a:latin typeface="Lato"/>
                <a:ea typeface="ＭＳ Ｐゴシック"/>
                <a:cs typeface="Lato"/>
              </a:rPr>
              <a:t>Language models derive their strength from massive, lightly-curated pretraining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A4F0DF-C537-EC3A-C080-991EB2845E4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44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0B9F92-D4FA-1A93-EBF4-A8B06B842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048" y="1210034"/>
            <a:ext cx="7385115" cy="45151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AD5371CD-BC82-8DDB-608B-C226EBE4FA31}"/>
              </a:ext>
            </a:extLst>
          </p:cNvPr>
          <p:cNvGrpSpPr/>
          <p:nvPr/>
        </p:nvGrpSpPr>
        <p:grpSpPr>
          <a:xfrm>
            <a:off x="7500395" y="2284797"/>
            <a:ext cx="4545594" cy="2657593"/>
            <a:chOff x="7500395" y="2284797"/>
            <a:chExt cx="4545594" cy="265759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2BB0CED-FFCF-5E4B-B602-BB12F0D71508}"/>
                </a:ext>
              </a:extLst>
            </p:cNvPr>
            <p:cNvSpPr/>
            <p:nvPr/>
          </p:nvSpPr>
          <p:spPr>
            <a:xfrm>
              <a:off x="8507392" y="2284797"/>
              <a:ext cx="3503873" cy="784339"/>
            </a:xfrm>
            <a:prstGeom prst="rect">
              <a:avLst/>
            </a:prstGeom>
            <a:solidFill>
              <a:srgbClr val="D9EFFF">
                <a:alpha val="54118"/>
              </a:srgbClr>
            </a:solidFill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868D37DA-177B-69A9-23B0-FF1B0D548AC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00395" y="3808071"/>
              <a:ext cx="2268638" cy="1134319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026" name="Picture 2" descr="Codeforces">
              <a:extLst>
                <a:ext uri="{FF2B5EF4-FFF2-40B4-BE49-F238E27FC236}">
                  <a16:creationId xmlns:a16="http://schemas.microsoft.com/office/drawing/2014/main" id="{7525469B-F516-F1BE-A877-42C6CA8AF7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42116" y="3018636"/>
              <a:ext cx="3503873" cy="8207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188D17C-9D35-2B92-552B-27B5E402A5C1}"/>
                </a:ext>
              </a:extLst>
            </p:cNvPr>
            <p:cNvSpPr txBox="1"/>
            <p:nvPr/>
          </p:nvSpPr>
          <p:spPr>
            <a:xfrm>
              <a:off x="8958805" y="2353802"/>
              <a:ext cx="24191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.. But maybe your test set is in here?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2262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4EFC96C-1974-1F88-FD32-9874B066B72B}"/>
              </a:ext>
            </a:extLst>
          </p:cNvPr>
          <p:cNvSpPr/>
          <p:nvPr/>
        </p:nvSpPr>
        <p:spPr>
          <a:xfrm>
            <a:off x="1057918" y="5529769"/>
            <a:ext cx="10691382" cy="784339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D7A078-C3E5-6702-D2C4-25610DE46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Lato Black"/>
                <a:ea typeface="ＭＳ Ｐゴシック"/>
                <a:cs typeface="Lato Black"/>
              </a:rPr>
              <a:t>We need third party, provable audits of contamination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7DC9D-45B3-3294-D3A2-4B113F1F05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74234" y="5656528"/>
            <a:ext cx="10267951" cy="567108"/>
          </a:xfrm>
        </p:spPr>
        <p:txBody>
          <a:bodyPr vert="horz" lIns="0" tIns="45720" rIns="0" bIns="45720" rtlCol="0" anchor="t">
            <a:normAutofit/>
          </a:bodyPr>
          <a:lstStyle/>
          <a:p>
            <a:pPr marL="456565" indent="-456565" algn="ctr"/>
            <a:r>
              <a:rPr lang="en-US" sz="2100" dirty="0">
                <a:solidFill>
                  <a:srgbClr val="000000"/>
                </a:solidFill>
                <a:latin typeface="Lato"/>
                <a:ea typeface="ＭＳ Ｐゴシック"/>
                <a:cs typeface="Lato"/>
              </a:rPr>
              <a:t>Many public claims (and heuristic tests) of contamination – but no proof or audits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523D36-88C1-5147-5184-D63AEBFFA4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45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1834AE-E564-CEF6-7863-00A9096520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1440"/>
          <a:stretch/>
        </p:blipFill>
        <p:spPr>
          <a:xfrm>
            <a:off x="804453" y="1405661"/>
            <a:ext cx="5599156" cy="39752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083A20-D9C6-CF15-2BFF-A90CD9476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3316" y="1405661"/>
            <a:ext cx="5124433" cy="7833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88574A8-2AF0-081F-1DF0-786C6D8EA4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9814" y="2285428"/>
            <a:ext cx="5582186" cy="2900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35970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673D5-FC0A-11E0-8650-06C0692D8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ato Black"/>
                <a:ea typeface="ＭＳ Ｐゴシック"/>
                <a:cs typeface="Lato Black"/>
              </a:rPr>
              <a:t>The goal: provably detecting test set contamination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11496E-B8B2-BCC6-A3A9-FBA14CD626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46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AD5C6695-3999-71DB-9D66-1DE266907FDB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1150605" y="3429000"/>
                <a:ext cx="10267951" cy="3192112"/>
              </a:xfrm>
            </p:spPr>
            <p:txBody>
              <a:bodyPr/>
              <a:lstStyle/>
              <a:p>
                <a:pPr marL="0" indent="0"/>
                <a:r>
                  <a:rPr lang="en-US" sz="2800" b="1" dirty="0"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</a:rPr>
                  <a:t>Our setup:</a:t>
                </a:r>
              </a:p>
              <a:p>
                <a:pPr marL="0" indent="0"/>
                <a:endParaRPr lang="en-US" b="1" dirty="0"/>
              </a:p>
              <a:p>
                <a:pPr marL="0" indent="0"/>
                <a:r>
                  <a:rPr lang="en-US" dirty="0"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</a:rPr>
                  <a:t>Given</a:t>
                </a:r>
                <a:r>
                  <a:rPr lang="en-US" dirty="0"/>
                  <a:t> a test set and access to log-probabilities from a language model</a:t>
                </a:r>
              </a:p>
              <a:p>
                <a:pPr marL="0" indent="0"/>
                <a:endParaRPr lang="en-US" dirty="0"/>
              </a:p>
              <a:p>
                <a:pPr marL="0" indent="0"/>
                <a:r>
                  <a:rPr lang="en-US" dirty="0"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</a:rPr>
                  <a:t>Return</a:t>
                </a:r>
                <a:r>
                  <a:rPr lang="en-US" dirty="0"/>
                  <a:t> a statistical test for contamination with type-I error rate at most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endParaRPr lang="en-US" dirty="0"/>
              </a:p>
              <a:p>
                <a:pPr marL="457200" indent="-457200">
                  <a:buAutoNum type="arabicPeriod"/>
                </a:pPr>
                <a:r>
                  <a:rPr lang="en-US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The null hypothesis is that the test set and model are independent </a:t>
                </a:r>
                <a:r>
                  <a:rPr lang="en-US" dirty="0" err="1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r.v.s</a:t>
                </a:r>
                <a:endParaRPr lang="en-US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endParaRPr>
              </a:p>
              <a:p>
                <a:pPr marL="457200" indent="-457200">
                  <a:buAutoNum type="arabicPeriod"/>
                </a:pPr>
                <a:r>
                  <a:rPr lang="en-US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The error guarantee should hold w.r.t draws of the datasets</a:t>
                </a:r>
              </a:p>
              <a:p>
                <a:pPr marL="457200" indent="-457200">
                  <a:buAutoNum type="arabicPeriod"/>
                </a:pPr>
                <a:endParaRPr lang="en-US" dirty="0"/>
              </a:p>
              <a:p>
                <a:pPr marL="457200" indent="-457200">
                  <a:buAutoNum type="arabicPeriod"/>
                </a:pPr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AD5C6695-3999-71DB-9D66-1DE266907F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1150605" y="3429000"/>
                <a:ext cx="10267951" cy="3192112"/>
              </a:xfrm>
              <a:blipFill>
                <a:blip r:embed="rId2"/>
                <a:stretch>
                  <a:fillRect l="-2138" t="-21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Group 7">
            <a:extLst>
              <a:ext uri="{FF2B5EF4-FFF2-40B4-BE49-F238E27FC236}">
                <a16:creationId xmlns:a16="http://schemas.microsoft.com/office/drawing/2014/main" id="{58DDB090-BA24-E7C4-4224-7E558FBF5ABB}"/>
              </a:ext>
            </a:extLst>
          </p:cNvPr>
          <p:cNvGrpSpPr/>
          <p:nvPr/>
        </p:nvGrpSpPr>
        <p:grpSpPr>
          <a:xfrm>
            <a:off x="1150605" y="1639496"/>
            <a:ext cx="9821342" cy="1207924"/>
            <a:chOff x="1185329" y="5230673"/>
            <a:chExt cx="9821342" cy="120792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2A818EE-B958-71F2-054F-2C3822622037}"/>
                </a:ext>
              </a:extLst>
            </p:cNvPr>
            <p:cNvSpPr/>
            <p:nvPr/>
          </p:nvSpPr>
          <p:spPr>
            <a:xfrm>
              <a:off x="1185329" y="5230673"/>
              <a:ext cx="9821342" cy="1207924"/>
            </a:xfrm>
            <a:prstGeom prst="rect">
              <a:avLst/>
            </a:prstGeom>
            <a:solidFill>
              <a:srgbClr val="D9EFFF">
                <a:alpha val="54118"/>
              </a:srgbClr>
            </a:solidFill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74E91F5-8B18-2BA0-47AB-C428586F71D2}"/>
                </a:ext>
              </a:extLst>
            </p:cNvPr>
            <p:cNvSpPr txBox="1"/>
            <p:nvPr/>
          </p:nvSpPr>
          <p:spPr>
            <a:xfrm>
              <a:off x="1697882" y="5351022"/>
              <a:ext cx="879623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/>
                <a:t>Goal: </a:t>
              </a:r>
              <a:r>
                <a:rPr lang="en-US" sz="2800" dirty="0"/>
                <a:t>provide a provable (false positive) guarantee</a:t>
              </a:r>
              <a:br>
                <a:rPr lang="en-US" sz="2800" dirty="0"/>
              </a:br>
              <a:r>
                <a:rPr lang="en-US" sz="2800" dirty="0"/>
                <a:t>for detecting test set contamination.</a:t>
              </a:r>
              <a:endParaRPr lang="en-US" sz="2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8529951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9E9B4-207F-4D19-83CD-A935BBB56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ato Black"/>
                <a:ea typeface="ＭＳ Ｐゴシック"/>
                <a:cs typeface="Lato Black"/>
              </a:rPr>
              <a:t>Our approach: exploit the exchangeability of datasets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01497-D398-21AF-938E-8DC216152AE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74237" y="1211580"/>
            <a:ext cx="10267951" cy="825564"/>
          </a:xfrm>
        </p:spPr>
        <p:txBody>
          <a:bodyPr vert="horz" lIns="0" tIns="45720" rIns="0" bIns="45720" rtlCol="0" anchor="t">
            <a:normAutofit/>
          </a:bodyPr>
          <a:lstStyle/>
          <a:p>
            <a:pPr marL="456565" indent="-456565"/>
            <a:endParaRPr lang="en-US" sz="2100" dirty="0"/>
          </a:p>
          <a:p>
            <a:pPr marL="456565" indent="-456565"/>
            <a:r>
              <a:rPr lang="en-US" sz="2100" dirty="0"/>
              <a:t>Our starting observation: most test sets are </a:t>
            </a:r>
            <a:r>
              <a:rPr lang="en-US" sz="2100" i="1" dirty="0"/>
              <a:t>exchangeable.</a:t>
            </a:r>
            <a:endParaRPr lang="en-US" sz="2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535832-E6AE-5210-599A-4967B03059A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47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1FD887-0082-D99C-F91E-189191C18B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91" y="2225455"/>
            <a:ext cx="9820436" cy="2539353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9213F842-1538-8085-3C27-4869FD2AF962}"/>
              </a:ext>
            </a:extLst>
          </p:cNvPr>
          <p:cNvGrpSpPr/>
          <p:nvPr/>
        </p:nvGrpSpPr>
        <p:grpSpPr>
          <a:xfrm>
            <a:off x="1057918" y="5095779"/>
            <a:ext cx="10691382" cy="1022910"/>
            <a:chOff x="1057918" y="5095779"/>
            <a:chExt cx="10691382" cy="102291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925DD47-5E92-7D19-7210-8684321EAB83}"/>
                </a:ext>
              </a:extLst>
            </p:cNvPr>
            <p:cNvSpPr/>
            <p:nvPr/>
          </p:nvSpPr>
          <p:spPr>
            <a:xfrm>
              <a:off x="1057918" y="5334350"/>
              <a:ext cx="10691382" cy="784339"/>
            </a:xfrm>
            <a:prstGeom prst="rect">
              <a:avLst/>
            </a:prstGeom>
            <a:solidFill>
              <a:srgbClr val="D9EFFF">
                <a:alpha val="54118"/>
              </a:srgbClr>
            </a:solidFill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52F2DA28-78BF-8366-9A54-477E2769C900}"/>
                </a:ext>
              </a:extLst>
            </p:cNvPr>
            <p:cNvSpPr txBox="1">
              <a:spLocks/>
            </p:cNvSpPr>
            <p:nvPr/>
          </p:nvSpPr>
          <p:spPr>
            <a:xfrm>
              <a:off x="1274234" y="5095779"/>
              <a:ext cx="10267951" cy="825564"/>
            </a:xfrm>
            <a:prstGeom prst="rect">
              <a:avLst/>
            </a:prstGeom>
          </p:spPr>
          <p:txBody>
            <a:bodyPr vert="horz" lIns="0" tIns="45720" rIns="0" bIns="45720" rtlCol="0" anchor="t">
              <a:normAutofit/>
            </a:bodyPr>
            <a:lstStyle>
              <a:lvl1pPr marL="457189" indent="-457189" algn="l" defTabSz="609585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133" kern="1200" cap="none" spc="27" baseline="0">
                  <a:solidFill>
                    <a:schemeClr val="tx1"/>
                  </a:solidFill>
                  <a:latin typeface="Lato" panose="020F0502020204030203" pitchFamily="34" charset="0"/>
                  <a:ea typeface="ＭＳ Ｐゴシック" charset="0"/>
                  <a:cs typeface="Lato" panose="020F0502020204030203" pitchFamily="34" charset="0"/>
                </a:defRPr>
              </a:lvl1pPr>
              <a:lvl2pPr marL="385224" indent="-385224" algn="l" defTabSz="609585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itchFamily="2" charset="2"/>
                <a:buChar char="§"/>
                <a:defRPr kern="1200">
                  <a:solidFill>
                    <a:srgbClr val="595959"/>
                  </a:solidFill>
                  <a:latin typeface="Lato" panose="020F0502020204030203" pitchFamily="34" charset="0"/>
                  <a:ea typeface="ＭＳ Ｐゴシック" charset="0"/>
                  <a:cs typeface="+mn-cs"/>
                </a:defRPr>
              </a:lvl2pPr>
              <a:lvl3pPr marL="759865" indent="-300559" algn="l" defTabSz="609585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102000"/>
                <a:buFont typeface="Source Sans Pro" panose="020B0503030403020204" pitchFamily="34" charset="0"/>
                <a:buChar char="›"/>
                <a:defRPr kern="1200">
                  <a:solidFill>
                    <a:srgbClr val="595959"/>
                  </a:solidFill>
                  <a:latin typeface="Lato" panose="020F0502020204030203" pitchFamily="34" charset="0"/>
                  <a:ea typeface="ＭＳ Ｐゴシック" charset="0"/>
                  <a:cs typeface="+mn-cs"/>
                </a:defRPr>
              </a:lvl3pPr>
              <a:lvl4pPr marL="1219170" indent="-302676" algn="l" defTabSz="609585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Arial" panose="020B0604020202020204" pitchFamily="34" charset="0"/>
                <a:buChar char="•"/>
                <a:defRPr kern="1200">
                  <a:solidFill>
                    <a:srgbClr val="595959"/>
                  </a:solidFill>
                  <a:latin typeface="Lato" panose="020F0502020204030203" pitchFamily="34" charset="0"/>
                  <a:ea typeface="ＭＳ Ｐゴシック" charset="0"/>
                  <a:cs typeface="+mn-cs"/>
                </a:defRPr>
              </a:lvl4pPr>
              <a:lvl5pPr marL="1678475" indent="-302676" algn="l" defTabSz="609585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Source Sans Pro" panose="020B0503030403020204" pitchFamily="34" charset="0"/>
                <a:buChar char="–"/>
                <a:defRPr kern="1200">
                  <a:solidFill>
                    <a:srgbClr val="595959"/>
                  </a:solidFill>
                  <a:latin typeface="Lato" panose="020F0502020204030203" pitchFamily="34" charset="0"/>
                  <a:ea typeface="ＭＳ Ｐゴシック" charset="0"/>
                  <a:cs typeface="+mn-cs"/>
                </a:defRPr>
              </a:lvl5pPr>
              <a:lvl6pPr marL="3352716" indent="-304792" algn="l" defTabSz="609585" rtl="0" eaLnBrk="1" latinLnBrk="0" hangingPunct="1">
                <a:spcBef>
                  <a:spcPct val="20000"/>
                </a:spcBef>
                <a:buFont typeface="Arial"/>
                <a:buChar char="•"/>
                <a:defRPr sz="26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2301" indent="-304792" algn="l" defTabSz="609585" rtl="0" eaLnBrk="1" latinLnBrk="0" hangingPunct="1">
                <a:spcBef>
                  <a:spcPct val="20000"/>
                </a:spcBef>
                <a:buFont typeface="Arial"/>
                <a:buChar char="•"/>
                <a:defRPr sz="26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886" indent="-304792" algn="l" defTabSz="609585" rtl="0" eaLnBrk="1" latinLnBrk="0" hangingPunct="1">
                <a:spcBef>
                  <a:spcPct val="20000"/>
                </a:spcBef>
                <a:buFont typeface="Arial"/>
                <a:buChar char="•"/>
                <a:defRPr sz="26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1470" indent="-304792" algn="l" defTabSz="609585" rtl="0" eaLnBrk="1" latinLnBrk="0" hangingPunct="1">
                <a:spcBef>
                  <a:spcPct val="20000"/>
                </a:spcBef>
                <a:buFont typeface="Arial"/>
                <a:buChar char="•"/>
                <a:defRPr sz="26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56565" indent="-456565" algn="ctr"/>
              <a:endParaRPr lang="en-US" sz="2100" dirty="0"/>
            </a:p>
            <a:p>
              <a:pPr marL="456565" indent="-456565" algn="ctr"/>
              <a:r>
                <a:rPr lang="en-US" sz="2100" dirty="0"/>
                <a:t>Language model preference for ‘canonical’ orderings </a:t>
              </a:r>
              <a:r>
                <a:rPr lang="en-US" sz="2100" i="1" dirty="0"/>
                <a:t>must</a:t>
              </a:r>
              <a:r>
                <a:rPr lang="en-US" sz="2100" dirty="0"/>
                <a:t> come from contamination</a:t>
              </a:r>
            </a:p>
          </p:txBody>
        </p: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B7EAD69-3CB8-4906-8B00-5D6A2157BD70}"/>
              </a:ext>
            </a:extLst>
          </p:cNvPr>
          <p:cNvSpPr txBox="1">
            <a:spLocks/>
          </p:cNvSpPr>
          <p:nvPr/>
        </p:nvSpPr>
        <p:spPr>
          <a:xfrm>
            <a:off x="1274234" y="1202545"/>
            <a:ext cx="10267951" cy="825564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Lato" panose="020F0502020204030203" pitchFamily="34" charset="0"/>
                <a:ea typeface="ＭＳ Ｐゴシック" charset="0"/>
                <a:cs typeface="Lato" panose="020F0502020204030203" pitchFamily="34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6565" indent="-456565"/>
            <a:endParaRPr lang="en-US" sz="2100"/>
          </a:p>
          <a:p>
            <a:pPr marL="456565" indent="-456565"/>
            <a:r>
              <a:rPr lang="en-US" sz="2100"/>
              <a:t>Our starting observation: most test sets are </a:t>
            </a:r>
            <a:r>
              <a:rPr lang="en-US" sz="2100" i="1"/>
              <a:t>exchangeable.</a:t>
            </a:r>
            <a:endParaRPr lang="en-US" sz="21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53C57C8-F992-85C4-053A-ECFA9B017306}"/>
              </a:ext>
            </a:extLst>
          </p:cNvPr>
          <p:cNvSpPr txBox="1">
            <a:spLocks/>
          </p:cNvSpPr>
          <p:nvPr/>
        </p:nvSpPr>
        <p:spPr>
          <a:xfrm>
            <a:off x="1045876" y="4964592"/>
            <a:ext cx="10267951" cy="825564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Lato" panose="020F0502020204030203" pitchFamily="34" charset="0"/>
                <a:ea typeface="ＭＳ Ｐゴシック" charset="0"/>
                <a:cs typeface="Lato" panose="020F0502020204030203" pitchFamily="34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6565" indent="-456565"/>
            <a:r>
              <a:rPr lang="en-US" sz="2100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Key idea:</a:t>
            </a:r>
          </a:p>
        </p:txBody>
      </p:sp>
    </p:spTree>
    <p:extLst>
      <p:ext uri="{BB962C8B-B14F-4D97-AF65-F5344CB8AC3E}">
        <p14:creationId xmlns:p14="http://schemas.microsoft.com/office/powerpoint/2010/main" val="315532687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E9739-4335-4F58-140A-F63AAD6EA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Lato Black"/>
                <a:ea typeface="ＭＳ Ｐゴシック"/>
                <a:cs typeface="Lato Black"/>
              </a:rPr>
              <a:t>Our full test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E90AA-DBB9-73D9-B2DF-362DC00FE11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74237" y="1211580"/>
            <a:ext cx="10267951" cy="1334850"/>
          </a:xfrm>
        </p:spPr>
        <p:txBody>
          <a:bodyPr vert="horz" lIns="0" tIns="45720" rIns="0" bIns="45720" rtlCol="0" anchor="t">
            <a:normAutofit/>
          </a:bodyPr>
          <a:lstStyle/>
          <a:p>
            <a:pPr marL="456565" indent="-456565"/>
            <a:r>
              <a:rPr lang="en-US" sz="2100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Naïve (permutation) test</a:t>
            </a:r>
            <a:r>
              <a:rPr lang="en-US" sz="2100" dirty="0">
                <a:latin typeface="Lato"/>
                <a:ea typeface="ＭＳ Ｐゴシック"/>
                <a:cs typeface="Lato"/>
              </a:rPr>
              <a:t>: measure the dataset </a:t>
            </a:r>
            <a:r>
              <a:rPr lang="en-US" sz="2100" dirty="0" err="1">
                <a:latin typeface="Lato"/>
                <a:ea typeface="ＭＳ Ｐゴシック"/>
                <a:cs typeface="Lato"/>
              </a:rPr>
              <a:t>logp</a:t>
            </a:r>
            <a:r>
              <a:rPr lang="en-US" sz="2100" dirty="0">
                <a:latin typeface="Lato"/>
                <a:ea typeface="ＭＳ Ｐゴシック"/>
                <a:cs typeface="Lato"/>
              </a:rPr>
              <a:t>, compare ranks to shuffled data</a:t>
            </a:r>
          </a:p>
          <a:p>
            <a:pPr marL="456565" indent="-456565"/>
            <a:r>
              <a:rPr lang="en-US" sz="2100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Our sharded test: </a:t>
            </a:r>
            <a:r>
              <a:rPr lang="en-US" sz="2100" dirty="0">
                <a:ea typeface="Lato" panose="020F0502020204030203" pitchFamily="34" charset="0"/>
              </a:rPr>
              <a:t>cut the dataset into shards, compare </a:t>
            </a:r>
            <a:r>
              <a:rPr lang="en-US" sz="2100" dirty="0" err="1">
                <a:ea typeface="Lato" panose="020F0502020204030203" pitchFamily="34" charset="0"/>
              </a:rPr>
              <a:t>logp</a:t>
            </a:r>
            <a:r>
              <a:rPr lang="en-US" sz="2100" dirty="0">
                <a:ea typeface="Lato" panose="020F0502020204030203" pitchFamily="34" charset="0"/>
              </a:rPr>
              <a:t> to shuffles via t-test</a:t>
            </a:r>
            <a:endParaRPr lang="en-US" sz="2100" dirty="0"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  <a:p>
            <a:pPr marL="456565" indent="-456565"/>
            <a:endParaRPr lang="en-US" sz="2100" dirty="0"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6BCA87-F3EF-7175-1AE9-26D2648041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48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88C3F9-434D-A9C1-2926-3B9EA688C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4465" y="2079637"/>
            <a:ext cx="8117711" cy="44638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69A632-26AC-47D5-91E4-C2026E58CF14}"/>
              </a:ext>
            </a:extLst>
          </p:cNvPr>
          <p:cNvSpPr txBox="1"/>
          <p:nvPr/>
        </p:nvSpPr>
        <p:spPr>
          <a:xfrm flipH="1">
            <a:off x="8397896" y="976198"/>
            <a:ext cx="5058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(Related to the ‘exposure’ metric in </a:t>
            </a:r>
            <a:r>
              <a:rPr lang="en-US" sz="1400" dirty="0" err="1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Carlini</a:t>
            </a:r>
            <a:r>
              <a:rPr lang="en-US" sz="14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et al)</a:t>
            </a:r>
          </a:p>
        </p:txBody>
      </p:sp>
    </p:spTree>
    <p:extLst>
      <p:ext uri="{BB962C8B-B14F-4D97-AF65-F5344CB8AC3E}">
        <p14:creationId xmlns:p14="http://schemas.microsoft.com/office/powerpoint/2010/main" val="324962573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34618-3DA8-B889-AF37-49C3280C5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Lato Black"/>
                <a:ea typeface="ＭＳ Ｐゴシック"/>
                <a:cs typeface="Lato Black"/>
              </a:rPr>
              <a:t>Result #1 – detection in known settings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DC891-5BA4-3280-A081-06346A2FA4D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74237" y="1211580"/>
            <a:ext cx="10267951" cy="927022"/>
          </a:xfrm>
        </p:spPr>
        <p:txBody>
          <a:bodyPr/>
          <a:lstStyle/>
          <a:p>
            <a:r>
              <a:rPr lang="en-US" dirty="0"/>
              <a:t>Can we detect known contamination? </a:t>
            </a:r>
          </a:p>
          <a:p>
            <a:r>
              <a:rPr lang="en-US" dirty="0"/>
              <a:t>	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We pretrained a 1.4B param, 20B token LM w/ known contamination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508D16-7D63-1A03-B513-9253B9CD46A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49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B9AECF-4A3F-9C9A-A9B8-F84990671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139" y="2138602"/>
            <a:ext cx="8661722" cy="361386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F7B68E6-6FFB-B553-D51D-B7E908F3B5AD}"/>
              </a:ext>
            </a:extLst>
          </p:cNvPr>
          <p:cNvSpPr/>
          <p:nvPr/>
        </p:nvSpPr>
        <p:spPr>
          <a:xfrm>
            <a:off x="1092642" y="5752471"/>
            <a:ext cx="10691382" cy="784339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2A3A900D-E7B9-1F80-1996-41EA028622B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308958" y="5513900"/>
                <a:ext cx="10267951" cy="825564"/>
              </a:xfrm>
              <a:prstGeom prst="rect">
                <a:avLst/>
              </a:prstGeom>
            </p:spPr>
            <p:txBody>
              <a:bodyPr vert="horz" lIns="0" tIns="45720" rIns="0" bIns="45720" rtlCol="0" anchor="t">
                <a:normAutofit/>
              </a:bodyPr>
              <a:lstStyle>
                <a:lvl1pPr marL="457189" indent="-457189" algn="l" defTabSz="609585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defRPr sz="2133" kern="1200" cap="none" spc="27" baseline="0">
                    <a:solidFill>
                      <a:schemeClr val="tx1"/>
                    </a:solidFill>
                    <a:latin typeface="Lato" panose="020F0502020204030203" pitchFamily="34" charset="0"/>
                    <a:ea typeface="ＭＳ Ｐゴシック" charset="0"/>
                    <a:cs typeface="Lato" panose="020F0502020204030203" pitchFamily="34" charset="0"/>
                  </a:defRPr>
                </a:lvl1pPr>
                <a:lvl2pPr marL="385224" indent="-385224" algn="l" defTabSz="609585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itchFamily="2" charset="2"/>
                  <a:buChar char="§"/>
                  <a:defRPr kern="1200">
                    <a:solidFill>
                      <a:srgbClr val="595959"/>
                    </a:solidFill>
                    <a:latin typeface="Lato" panose="020F0502020204030203" pitchFamily="34" charset="0"/>
                    <a:ea typeface="ＭＳ Ｐゴシック" charset="0"/>
                    <a:cs typeface="+mn-cs"/>
                  </a:defRPr>
                </a:lvl2pPr>
                <a:lvl3pPr marL="759865" indent="-300559" algn="l" defTabSz="609585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SzPct val="102000"/>
                  <a:buFont typeface="Source Sans Pro" panose="020B0503030403020204" pitchFamily="34" charset="0"/>
                  <a:buChar char="›"/>
                  <a:defRPr kern="1200">
                    <a:solidFill>
                      <a:srgbClr val="595959"/>
                    </a:solidFill>
                    <a:latin typeface="Lato" panose="020F0502020204030203" pitchFamily="34" charset="0"/>
                    <a:ea typeface="ＭＳ Ｐゴシック" charset="0"/>
                    <a:cs typeface="+mn-cs"/>
                  </a:defRPr>
                </a:lvl3pPr>
                <a:lvl4pPr marL="1219170" indent="-302676" algn="l" defTabSz="609585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Arial" panose="020B0604020202020204" pitchFamily="34" charset="0"/>
                  <a:buChar char="•"/>
                  <a:defRPr kern="1200">
                    <a:solidFill>
                      <a:srgbClr val="595959"/>
                    </a:solidFill>
                    <a:latin typeface="Lato" panose="020F0502020204030203" pitchFamily="34" charset="0"/>
                    <a:ea typeface="ＭＳ Ｐゴシック" charset="0"/>
                    <a:cs typeface="+mn-cs"/>
                  </a:defRPr>
                </a:lvl4pPr>
                <a:lvl5pPr marL="1678475" indent="-302676" algn="l" defTabSz="609585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Source Sans Pro" panose="020B0503030403020204" pitchFamily="34" charset="0"/>
                  <a:buChar char="–"/>
                  <a:defRPr kern="1200">
                    <a:solidFill>
                      <a:srgbClr val="595959"/>
                    </a:solidFill>
                    <a:latin typeface="Lato" panose="020F0502020204030203" pitchFamily="34" charset="0"/>
                    <a:ea typeface="ＭＳ Ｐゴシック" charset="0"/>
                    <a:cs typeface="+mn-cs"/>
                  </a:defRPr>
                </a:lvl5pPr>
                <a:lvl6pPr marL="3352716" indent="-304792" algn="l" defTabSz="609585" rtl="0" eaLnBrk="1" latinLnBrk="0" hangingPunct="1">
                  <a:spcBef>
                    <a:spcPct val="20000"/>
                  </a:spcBef>
                  <a:buFont typeface="Arial"/>
                  <a:buChar char="•"/>
                  <a:defRPr sz="2667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962301" indent="-304792" algn="l" defTabSz="609585" rtl="0" eaLnBrk="1" latinLnBrk="0" hangingPunct="1">
                  <a:spcBef>
                    <a:spcPct val="20000"/>
                  </a:spcBef>
                  <a:buFont typeface="Arial"/>
                  <a:buChar char="•"/>
                  <a:defRPr sz="2667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571886" indent="-304792" algn="l" defTabSz="609585" rtl="0" eaLnBrk="1" latinLnBrk="0" hangingPunct="1">
                  <a:spcBef>
                    <a:spcPct val="20000"/>
                  </a:spcBef>
                  <a:buFont typeface="Arial"/>
                  <a:buChar char="•"/>
                  <a:defRPr sz="2667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5181470" indent="-304792" algn="l" defTabSz="609585" rtl="0" eaLnBrk="1" latinLnBrk="0" hangingPunct="1">
                  <a:spcBef>
                    <a:spcPct val="20000"/>
                  </a:spcBef>
                  <a:buFont typeface="Arial"/>
                  <a:buChar char="•"/>
                  <a:defRPr sz="2667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456565" indent="-456565" algn="ctr"/>
                <a:endParaRPr lang="en-US" sz="2100" dirty="0"/>
              </a:p>
              <a:p>
                <a:pPr marL="456565" indent="-456565" algn="ctr"/>
                <a:r>
                  <a:rPr lang="en-US" sz="2100" dirty="0"/>
                  <a:t>100% detection rate on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2100" dirty="0"/>
                  <a:t> 10 duplication count datasets</a:t>
                </a:r>
              </a:p>
            </p:txBody>
          </p:sp>
        </mc:Choice>
        <mc:Fallback xmlns="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2A3A900D-E7B9-1F80-1996-41EA028622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8958" y="5513900"/>
                <a:ext cx="10267951" cy="825564"/>
              </a:xfrm>
              <a:prstGeom prst="rect">
                <a:avLst/>
              </a:prstGeom>
              <a:blipFill>
                <a:blip r:embed="rId3"/>
                <a:stretch>
                  <a:fillRect b="-103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2534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D3DE3AD-8E04-B9AF-771B-34FB061663CA}"/>
              </a:ext>
            </a:extLst>
          </p:cNvPr>
          <p:cNvSpPr/>
          <p:nvPr/>
        </p:nvSpPr>
        <p:spPr>
          <a:xfrm>
            <a:off x="791617" y="4833345"/>
            <a:ext cx="10992818" cy="1626149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A20D4F-7E41-C2AE-DCE7-54573FA59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2: How much does the format shape our evals?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C3DB4-4FD8-8E0B-B028-1A18C916752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74237" y="1211580"/>
            <a:ext cx="10267951" cy="827532"/>
          </a:xfrm>
        </p:spPr>
        <p:txBody>
          <a:bodyPr/>
          <a:lstStyle/>
          <a:p>
            <a:endParaRPr lang="en-US" dirty="0"/>
          </a:p>
          <a:p>
            <a:r>
              <a:rPr lang="en-US" b="1" dirty="0"/>
              <a:t>For ChatGPT (3.5):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BD5F7BC-EAB6-AB89-E8C4-56F60A5C4ADD}"/>
              </a:ext>
            </a:extLst>
          </p:cNvPr>
          <p:cNvGrpSpPr/>
          <p:nvPr/>
        </p:nvGrpSpPr>
        <p:grpSpPr>
          <a:xfrm>
            <a:off x="4911855" y="2281428"/>
            <a:ext cx="2752344" cy="630936"/>
            <a:chOff x="4718304" y="2039112"/>
            <a:chExt cx="2752344" cy="63093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CE1B38B-7E07-C233-0187-449C69CC34E5}"/>
                </a:ext>
              </a:extLst>
            </p:cNvPr>
            <p:cNvSpPr/>
            <p:nvPr/>
          </p:nvSpPr>
          <p:spPr>
            <a:xfrm>
              <a:off x="4718304" y="2039112"/>
              <a:ext cx="2752344" cy="630936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8B5D9E15-BD4C-FCDA-3852-25E0B6C8383B}"/>
                    </a:ext>
                  </a:extLst>
                </p:cNvPr>
                <p:cNvSpPr txBox="1"/>
                <p:nvPr/>
              </p:nvSpPr>
              <p:spPr>
                <a:xfrm>
                  <a:off x="4905321" y="2120605"/>
                  <a:ext cx="2381358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What is </a:t>
                  </a:r>
                  <a14:m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7+8</m:t>
                      </m:r>
                    </m:oMath>
                  </a14:m>
                  <a:r>
                    <a:rPr lang="en-US" sz="2400" dirty="0"/>
                    <a:t>? </a:t>
                  </a:r>
                  <a:r>
                    <a:rPr lang="en-US" sz="2400" dirty="0">
                      <a:solidFill>
                        <a:srgbClr val="FF0000"/>
                      </a:solidFill>
                    </a:rPr>
                    <a:t>15</a:t>
                  </a:r>
                  <a:endParaRPr lang="en-US" sz="2400" dirty="0"/>
                </a:p>
              </p:txBody>
            </p:sp>
          </mc:Choice>
          <mc:Fallback xmlns="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8B5D9E15-BD4C-FCDA-3852-25E0B6C8383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05321" y="2120605"/>
                  <a:ext cx="2381358" cy="461665"/>
                </a:xfrm>
                <a:prstGeom prst="rect">
                  <a:avLst/>
                </a:prstGeom>
                <a:blipFill>
                  <a:blip r:embed="rId3"/>
                  <a:stretch>
                    <a:fillRect l="-3836" t="-10667" r="-3325" b="-30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F098A74-6ECE-C216-9FBD-D64C9073A6C6}"/>
              </a:ext>
            </a:extLst>
          </p:cNvPr>
          <p:cNvSpPr txBox="1">
            <a:spLocks/>
          </p:cNvSpPr>
          <p:nvPr/>
        </p:nvSpPr>
        <p:spPr>
          <a:xfrm>
            <a:off x="1154049" y="2928335"/>
            <a:ext cx="10267951" cy="82753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But also..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A6C588A-859C-EA56-A012-B9A2A861FF2C}"/>
              </a:ext>
            </a:extLst>
          </p:cNvPr>
          <p:cNvGrpSpPr/>
          <p:nvPr/>
        </p:nvGrpSpPr>
        <p:grpSpPr>
          <a:xfrm>
            <a:off x="4008660" y="3398341"/>
            <a:ext cx="4558727" cy="630936"/>
            <a:chOff x="3986783" y="2126890"/>
            <a:chExt cx="4558727" cy="63093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B09AB85-8D05-2F8E-389D-0099843167CC}"/>
                </a:ext>
              </a:extLst>
            </p:cNvPr>
            <p:cNvSpPr/>
            <p:nvPr/>
          </p:nvSpPr>
          <p:spPr>
            <a:xfrm>
              <a:off x="3986783" y="2126890"/>
              <a:ext cx="4558727" cy="630936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6CEB5878-A9D2-A5D4-6D3C-03C7E64D3068}"/>
                    </a:ext>
                  </a:extLst>
                </p:cNvPr>
                <p:cNvSpPr txBox="1"/>
                <p:nvPr/>
              </p:nvSpPr>
              <p:spPr>
                <a:xfrm>
                  <a:off x="4173801" y="2208383"/>
                  <a:ext cx="4281941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7+8=15</m:t>
                      </m:r>
                    </m:oMath>
                  </a14:m>
                  <a:r>
                    <a:rPr lang="en-US" sz="2400" dirty="0"/>
                    <a:t>, True or False? </a:t>
                  </a:r>
                  <a:r>
                    <a:rPr lang="en-US" sz="2400" dirty="0">
                      <a:solidFill>
                        <a:srgbClr val="FF0000"/>
                      </a:solidFill>
                    </a:rPr>
                    <a:t>False</a:t>
                  </a:r>
                  <a:endParaRPr lang="en-US" sz="2400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6CEB5878-A9D2-A5D4-6D3C-03C7E64D306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73801" y="2208383"/>
                  <a:ext cx="4281941" cy="461665"/>
                </a:xfrm>
                <a:prstGeom prst="rect">
                  <a:avLst/>
                </a:prstGeom>
                <a:blipFill>
                  <a:blip r:embed="rId4"/>
                  <a:stretch>
                    <a:fillRect l="-284" t="-10526" r="-1280" b="-2894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9080312-482B-45A1-2296-8821FA0A7B25}"/>
              </a:ext>
            </a:extLst>
          </p:cNvPr>
          <p:cNvSpPr txBox="1">
            <a:spLocks/>
          </p:cNvSpPr>
          <p:nvPr/>
        </p:nvSpPr>
        <p:spPr>
          <a:xfrm>
            <a:off x="1247560" y="5029069"/>
            <a:ext cx="10267951" cy="162614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Major problems for LLMs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Does the LM know 7+8? (understanding)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Can we rely on LLMs to do arithmetic? (engineering)</a:t>
            </a:r>
          </a:p>
        </p:txBody>
      </p:sp>
    </p:spTree>
    <p:extLst>
      <p:ext uri="{BB962C8B-B14F-4D97-AF65-F5344CB8AC3E}">
        <p14:creationId xmlns:p14="http://schemas.microsoft.com/office/powerpoint/2010/main" val="365524972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03C6F-5FE0-C926-90C2-A382762ED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Lato Black"/>
                <a:ea typeface="ＭＳ Ｐゴシック"/>
                <a:cs typeface="Lato Black"/>
              </a:rPr>
              <a:t>Result #2 – detection even in low duplication count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5DFACF-F6E7-85FD-3B91-967507904D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50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345E01-4076-710D-C06C-F646A87C4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0620" y="1331089"/>
            <a:ext cx="5919748" cy="343234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6C2190D-8408-57A1-7275-D939DA0F5E79}"/>
              </a:ext>
            </a:extLst>
          </p:cNvPr>
          <p:cNvSpPr/>
          <p:nvPr/>
        </p:nvSpPr>
        <p:spPr>
          <a:xfrm>
            <a:off x="1092642" y="5203004"/>
            <a:ext cx="10691382" cy="784339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2C0712F-7F82-EE22-309E-9EA640747E9D}"/>
              </a:ext>
            </a:extLst>
          </p:cNvPr>
          <p:cNvSpPr txBox="1">
            <a:spLocks/>
          </p:cNvSpPr>
          <p:nvPr/>
        </p:nvSpPr>
        <p:spPr>
          <a:xfrm>
            <a:off x="1308958" y="4964433"/>
            <a:ext cx="10267951" cy="825564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Lato" panose="020F0502020204030203" pitchFamily="34" charset="0"/>
                <a:ea typeface="ＭＳ Ｐゴシック" charset="0"/>
                <a:cs typeface="Lato" panose="020F0502020204030203" pitchFamily="34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6565" indent="-456565" algn="ctr"/>
            <a:endParaRPr lang="en-US" sz="2100" dirty="0"/>
          </a:p>
          <a:p>
            <a:pPr marL="456565" indent="-456565" algn="ctr"/>
            <a:r>
              <a:rPr lang="en-US" sz="2100" dirty="0"/>
              <a:t>Around 50% detection rate between 2 to 4 duplicates</a:t>
            </a:r>
          </a:p>
        </p:txBody>
      </p:sp>
    </p:spTree>
    <p:extLst>
      <p:ext uri="{BB962C8B-B14F-4D97-AF65-F5344CB8AC3E}">
        <p14:creationId xmlns:p14="http://schemas.microsoft.com/office/powerpoint/2010/main" val="384308023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24683-CFC0-D32A-29EE-6399310CF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Lato Black"/>
                <a:ea typeface="ＭＳ Ｐゴシック"/>
                <a:cs typeface="Lato Black"/>
              </a:rPr>
              <a:t>Result #3 – contamination in the wild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8542E-2D7E-A9BB-AB43-AC98513EE1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51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651317-E3D1-2542-726C-00DCA25E8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676" y="1375165"/>
            <a:ext cx="11088647" cy="334374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C1BAE39-BEBB-8510-A9C1-7F60F60738C6}"/>
              </a:ext>
            </a:extLst>
          </p:cNvPr>
          <p:cNvSpPr/>
          <p:nvPr/>
        </p:nvSpPr>
        <p:spPr>
          <a:xfrm>
            <a:off x="1092642" y="5203004"/>
            <a:ext cx="10691382" cy="1175608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9EF0-A7B3-D3E2-3934-3F90F947DF11}"/>
              </a:ext>
            </a:extLst>
          </p:cNvPr>
          <p:cNvSpPr txBox="1">
            <a:spLocks/>
          </p:cNvSpPr>
          <p:nvPr/>
        </p:nvSpPr>
        <p:spPr>
          <a:xfrm>
            <a:off x="1274234" y="5378026"/>
            <a:ext cx="10267951" cy="825564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Lato" panose="020F0502020204030203" pitchFamily="34" charset="0"/>
                <a:ea typeface="ＭＳ Ｐゴシック" charset="0"/>
                <a:cs typeface="Lato" panose="020F0502020204030203" pitchFamily="34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Lato" panose="020F0502020204030203" pitchFamily="34" charset="0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6565" indent="-456565" algn="ctr">
              <a:buFont typeface="Arial" panose="020B0604020202020204" pitchFamily="34" charset="0"/>
              <a:buChar char="•"/>
            </a:pPr>
            <a:r>
              <a:rPr lang="en-US" sz="2100" dirty="0"/>
              <a:t>No evidence of contamination (except </a:t>
            </a:r>
            <a:r>
              <a:rPr lang="en-US" sz="2100" dirty="0" err="1"/>
              <a:t>ARC+Mistral</a:t>
            </a:r>
            <a:r>
              <a:rPr lang="en-US" sz="2100" dirty="0"/>
              <a:t>)</a:t>
            </a:r>
          </a:p>
          <a:p>
            <a:pPr marL="456565" indent="-456565" algn="ctr">
              <a:buFont typeface="Arial" panose="020B0604020202020204" pitchFamily="34" charset="0"/>
              <a:buChar char="•"/>
            </a:pPr>
            <a:r>
              <a:rPr lang="en-US" sz="2100" dirty="0"/>
              <a:t>MMLU </a:t>
            </a:r>
            <a:r>
              <a:rPr lang="en-US" sz="2100"/>
              <a:t>tests consistent </a:t>
            </a:r>
            <a:r>
              <a:rPr lang="en-US" sz="2100" dirty="0"/>
              <a:t>with </a:t>
            </a:r>
            <a:r>
              <a:rPr lang="en-US" sz="2100" dirty="0" err="1"/>
              <a:t>Touvron</a:t>
            </a:r>
            <a:r>
              <a:rPr lang="en-US" sz="2100" dirty="0"/>
              <a:t> et </a:t>
            </a:r>
            <a:r>
              <a:rPr lang="en-US" sz="2100" dirty="0" err="1"/>
              <a:t>al’s</a:t>
            </a:r>
            <a:r>
              <a:rPr lang="en-US" sz="2100" dirty="0"/>
              <a:t> contamination test</a:t>
            </a:r>
          </a:p>
        </p:txBody>
      </p:sp>
    </p:spTree>
    <p:extLst>
      <p:ext uri="{BB962C8B-B14F-4D97-AF65-F5344CB8AC3E}">
        <p14:creationId xmlns:p14="http://schemas.microsoft.com/office/powerpoint/2010/main" val="91165642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8378D-F8C1-1047-5062-37441DC8AC2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Conclusion: testing contamination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953B9DA-4DE7-A054-9E51-B42CAF2A470C}"/>
              </a:ext>
            </a:extLst>
          </p:cNvPr>
          <p:cNvSpPr/>
          <p:nvPr/>
        </p:nvSpPr>
        <p:spPr>
          <a:xfrm>
            <a:off x="1036316" y="3429000"/>
            <a:ext cx="10505870" cy="2208321"/>
          </a:xfrm>
          <a:prstGeom prst="rect">
            <a:avLst/>
          </a:prstGeom>
          <a:solidFill>
            <a:srgbClr val="D9EFFF">
              <a:alpha val="54118"/>
            </a:srgbClr>
          </a:solidFill>
          <a:ln cap="flat">
            <a:noFill/>
            <a:prstDash val="solid"/>
          </a:ln>
          <a:effectLst/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6764D76E-8874-8146-1B6F-CB8446235BF5}"/>
              </a:ext>
            </a:extLst>
          </p:cNvPr>
          <p:cNvSpPr txBox="1"/>
          <p:nvPr/>
        </p:nvSpPr>
        <p:spPr>
          <a:xfrm>
            <a:off x="2623459" y="1687360"/>
            <a:ext cx="7844844" cy="1384995"/>
          </a:xfrm>
          <a:prstGeom prst="rect">
            <a:avLst/>
          </a:prstGeom>
          <a:noFill/>
          <a:ln cap="flat">
            <a:noFill/>
          </a:ln>
          <a:effectLst/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Verbati</a:t>
            </a:r>
            <a:r>
              <a:rPr lang="en-US" sz="2800" b="1" dirty="0">
                <a:solidFill>
                  <a:srgbClr val="000000"/>
                </a:solidFill>
                <a:latin typeface="Source Sans Pro"/>
              </a:rPr>
              <a:t>m contamination is maybe less pervasive than expected…</a:t>
            </a:r>
            <a:br>
              <a:rPr lang="en-US" sz="2800" b="1" dirty="0">
                <a:solidFill>
                  <a:srgbClr val="000000"/>
                </a:solidFill>
                <a:latin typeface="Source Sans Pro"/>
              </a:rPr>
            </a:br>
            <a:r>
              <a:rPr lang="en-US" sz="2800" b="1" dirty="0">
                <a:solidFill>
                  <a:srgbClr val="000000"/>
                </a:solidFill>
                <a:latin typeface="Source Sans Pro"/>
              </a:rPr>
              <a:t>this heightens the importance of generalization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1E155475-BC72-8AC3-41D6-F92D9AE9A265}"/>
              </a:ext>
            </a:extLst>
          </p:cNvPr>
          <p:cNvSpPr txBox="1"/>
          <p:nvPr/>
        </p:nvSpPr>
        <p:spPr>
          <a:xfrm>
            <a:off x="1357234" y="3607445"/>
            <a:ext cx="9559448" cy="1696042"/>
          </a:xfrm>
          <a:prstGeom prst="rect">
            <a:avLst/>
          </a:prstGeom>
          <a:noFill/>
          <a:ln cap="flat">
            <a:noFill/>
          </a:ln>
          <a:effectLst/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dirty="0">
                <a:solidFill>
                  <a:srgbClr val="000000"/>
                </a:solidFill>
                <a:latin typeface="Source Sans Pro"/>
              </a:rPr>
              <a:t>Provable testing for contamination is (in principle) possible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Can we move beyond verbatim contamination?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dirty="0">
                <a:solidFill>
                  <a:srgbClr val="000000"/>
                </a:solidFill>
                <a:latin typeface="Source Sans Pro"/>
              </a:rPr>
              <a:t>Starts to ask : provable tests for generalization?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93284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5606047-B322-D59F-A96B-896E07D2BD1B}"/>
              </a:ext>
            </a:extLst>
          </p:cNvPr>
          <p:cNvSpPr/>
          <p:nvPr/>
        </p:nvSpPr>
        <p:spPr>
          <a:xfrm>
            <a:off x="1068736" y="1525361"/>
            <a:ext cx="10473447" cy="880923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4A66B13-98DE-3D1B-E348-73FF36FECDEF}"/>
              </a:ext>
            </a:extLst>
          </p:cNvPr>
          <p:cNvSpPr/>
          <p:nvPr/>
        </p:nvSpPr>
        <p:spPr>
          <a:xfrm>
            <a:off x="1068737" y="2876050"/>
            <a:ext cx="10473447" cy="880923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F72757-4DB9-0886-CBA1-E8A5BAA76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Takeaways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FFF8C1-C649-17B2-23FF-6FE4D6897E94}"/>
              </a:ext>
            </a:extLst>
          </p:cNvPr>
          <p:cNvSpPr txBox="1"/>
          <p:nvPr/>
        </p:nvSpPr>
        <p:spPr>
          <a:xfrm>
            <a:off x="1348546" y="1707313"/>
            <a:ext cx="97475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can replicate complex data pipelines in RLHF using LLMs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7E5C2C-003F-B15C-DD26-809D160D81E0}"/>
              </a:ext>
            </a:extLst>
          </p:cNvPr>
          <p:cNvSpPr txBox="1"/>
          <p:nvPr/>
        </p:nvSpPr>
        <p:spPr>
          <a:xfrm>
            <a:off x="1324802" y="3085678"/>
            <a:ext cx="9542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LMs are not good at G-V consistency, but this is improvable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AB3A32-265D-3C04-4340-42DBC0C0A6EE}"/>
              </a:ext>
            </a:extLst>
          </p:cNvPr>
          <p:cNvSpPr txBox="1"/>
          <p:nvPr/>
        </p:nvSpPr>
        <p:spPr>
          <a:xfrm>
            <a:off x="983973" y="1208346"/>
            <a:ext cx="5594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LMs-as-emulators can empower replication and research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A2F9CE-63B8-7517-4C11-698E2153E293}"/>
              </a:ext>
            </a:extLst>
          </p:cNvPr>
          <p:cNvSpPr txBox="1"/>
          <p:nvPr/>
        </p:nvSpPr>
        <p:spPr>
          <a:xfrm>
            <a:off x="983974" y="2529580"/>
            <a:ext cx="3451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Consistency between task formats</a:t>
            </a:r>
          </a:p>
        </p:txBody>
      </p:sp>
      <p:pic>
        <p:nvPicPr>
          <p:cNvPr id="4" name="Picture 14">
            <a:extLst>
              <a:ext uri="{FF2B5EF4-FFF2-40B4-BE49-F238E27FC236}">
                <a16:creationId xmlns:a16="http://schemas.microsoft.com/office/drawing/2014/main" id="{F5284C3C-C190-844E-7A5F-E0C7FD8F67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22" b="15185"/>
          <a:stretch/>
        </p:blipFill>
        <p:spPr bwMode="auto">
          <a:xfrm>
            <a:off x="3549049" y="5332639"/>
            <a:ext cx="3517143" cy="1658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D06BBE-E2E5-6F10-189E-39E346DF6E7F}"/>
              </a:ext>
            </a:extLst>
          </p:cNvPr>
          <p:cNvSpPr txBox="1"/>
          <p:nvPr/>
        </p:nvSpPr>
        <p:spPr>
          <a:xfrm>
            <a:off x="1171343" y="5891189"/>
            <a:ext cx="2271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Acknowledgements!</a:t>
            </a:r>
          </a:p>
        </p:txBody>
      </p:sp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B8068D24-6826-A88D-C71F-223574B333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5645" y="5513188"/>
            <a:ext cx="1710190" cy="1197133"/>
          </a:xfrm>
          <a:prstGeom prst="rect">
            <a:avLst/>
          </a:prstGeom>
        </p:spPr>
      </p:pic>
      <p:pic>
        <p:nvPicPr>
          <p:cNvPr id="17" name="Picture 26">
            <a:extLst>
              <a:ext uri="{FF2B5EF4-FFF2-40B4-BE49-F238E27FC236}">
                <a16:creationId xmlns:a16="http://schemas.microsoft.com/office/drawing/2014/main" id="{2B72C794-7C31-033B-0C95-1ABA4B190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8053" y="5513188"/>
            <a:ext cx="2075062" cy="1296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C228043-2FB7-F609-E7A8-39BA17213793}"/>
              </a:ext>
            </a:extLst>
          </p:cNvPr>
          <p:cNvSpPr/>
          <p:nvPr/>
        </p:nvSpPr>
        <p:spPr>
          <a:xfrm>
            <a:off x="1068736" y="4284337"/>
            <a:ext cx="10473447" cy="880923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407D28-479A-59EF-2A3E-E5B4DB3B62C6}"/>
              </a:ext>
            </a:extLst>
          </p:cNvPr>
          <p:cNvSpPr txBox="1"/>
          <p:nvPr/>
        </p:nvSpPr>
        <p:spPr>
          <a:xfrm>
            <a:off x="1324801" y="4430843"/>
            <a:ext cx="9542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New, provable guarantees for test set contamination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5FDF68-15EF-CBBA-7521-0AC58249E1D8}"/>
              </a:ext>
            </a:extLst>
          </p:cNvPr>
          <p:cNvSpPr txBox="1"/>
          <p:nvPr/>
        </p:nvSpPr>
        <p:spPr>
          <a:xfrm>
            <a:off x="983973" y="3874745"/>
            <a:ext cx="5035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Do LMs do well because of test set contamination?</a:t>
            </a:r>
          </a:p>
        </p:txBody>
      </p:sp>
    </p:spTree>
    <p:extLst>
      <p:ext uri="{BB962C8B-B14F-4D97-AF65-F5344CB8AC3E}">
        <p14:creationId xmlns:p14="http://schemas.microsoft.com/office/powerpoint/2010/main" val="2079707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4EFC96C-1974-1F88-FD32-9874B066B72B}"/>
              </a:ext>
            </a:extLst>
          </p:cNvPr>
          <p:cNvSpPr/>
          <p:nvPr/>
        </p:nvSpPr>
        <p:spPr>
          <a:xfrm>
            <a:off x="1057918" y="5529769"/>
            <a:ext cx="10691382" cy="784339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D7A078-C3E5-6702-D2C4-25610DE46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ato Black"/>
                <a:ea typeface="ＭＳ Ｐゴシック"/>
                <a:cs typeface="Lato Black"/>
              </a:rPr>
              <a:t>Part 3: Are these models just memorizing test data?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7DC9D-45B3-3294-D3A2-4B113F1F05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74234" y="5656528"/>
            <a:ext cx="10267951" cy="567108"/>
          </a:xfrm>
        </p:spPr>
        <p:txBody>
          <a:bodyPr vert="horz" lIns="0" tIns="45720" rIns="0" bIns="45720" rtlCol="0" anchor="t">
            <a:normAutofit/>
          </a:bodyPr>
          <a:lstStyle/>
          <a:p>
            <a:pPr marL="456565" indent="-456565" algn="ctr"/>
            <a:r>
              <a:rPr lang="en-US" sz="2100" dirty="0">
                <a:solidFill>
                  <a:srgbClr val="000000"/>
                </a:solidFill>
                <a:latin typeface="Lato"/>
                <a:ea typeface="ＭＳ Ｐゴシック"/>
                <a:cs typeface="Lato"/>
              </a:rPr>
              <a:t>Quantitative measurement is hard under the specter of test set contamination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523D36-88C1-5147-5184-D63AEBFFA4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1834AE-E564-CEF6-7863-00A9096520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1440"/>
          <a:stretch/>
        </p:blipFill>
        <p:spPr>
          <a:xfrm>
            <a:off x="804453" y="1405661"/>
            <a:ext cx="5599156" cy="39752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083A20-D9C6-CF15-2BFF-A90CD9476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3316" y="1405661"/>
            <a:ext cx="5124433" cy="7833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88574A8-2AF0-081F-1DF0-786C6D8EA4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9814" y="2285428"/>
            <a:ext cx="5582186" cy="2900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632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A9D58-27F1-8EA8-6AA1-7C6AEF57E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big picture: we need better tools to study LLMs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ED93FA6-6669-403E-8138-FDDB460AC1BD}"/>
              </a:ext>
            </a:extLst>
          </p:cNvPr>
          <p:cNvSpPr/>
          <p:nvPr/>
        </p:nvSpPr>
        <p:spPr>
          <a:xfrm>
            <a:off x="2430590" y="1842128"/>
            <a:ext cx="7217229" cy="3173744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1969-3A46-D8D4-EEDE-2681C6A2CA0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997831" y="2295609"/>
            <a:ext cx="6196337" cy="3173743"/>
          </a:xfrm>
        </p:spPr>
        <p:txBody>
          <a:bodyPr vert="horz" lIns="0" tIns="45720" rIns="0" bIns="45720" rtlCol="0" anchor="t">
            <a:normAutofit/>
          </a:bodyPr>
          <a:lstStyle/>
          <a:p>
            <a:pPr marL="0" indent="0" algn="ctr"/>
            <a:r>
              <a:rPr lang="en-US" sz="2800" dirty="0">
                <a:latin typeface="Lato"/>
                <a:ea typeface="ＭＳ Ｐゴシック"/>
                <a:cs typeface="Lato"/>
              </a:rPr>
              <a:t>Understanding generalization of LLMs requires deeper understanding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>
                <a:latin typeface="Lato"/>
                <a:ea typeface="ＭＳ Ｐゴシック"/>
                <a:cs typeface="Lato"/>
              </a:rPr>
              <a:t>we need better tools for</a:t>
            </a:r>
            <a:br>
              <a:rPr lang="en-US" sz="2800" dirty="0">
                <a:latin typeface="Lato"/>
                <a:ea typeface="ＭＳ Ｐゴシック"/>
                <a:cs typeface="Lato"/>
              </a:rPr>
            </a:br>
            <a:r>
              <a:rPr lang="en-US" sz="2800" dirty="0">
                <a:latin typeface="Lato"/>
                <a:ea typeface="ＭＳ Ｐゴシック"/>
                <a:cs typeface="Lato"/>
              </a:rPr>
              <a:t>replication, analysis, and auditing</a:t>
            </a:r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259341-7BDC-9CE5-FA01-4FA12FB275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0543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C02A4-F374-4452-C480-31C6CB632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1: Understanding RLHF and 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F1A8E-F030-5537-29E9-7EBACAFC419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3740" y="5720121"/>
            <a:ext cx="2863617" cy="368481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Part 1: Replicating LLMs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9F3DF9D-C763-F4A0-61CD-2DC28385577D}"/>
              </a:ext>
            </a:extLst>
          </p:cNvPr>
          <p:cNvSpPr txBox="1">
            <a:spLocks/>
          </p:cNvSpPr>
          <p:nvPr/>
        </p:nvSpPr>
        <p:spPr>
          <a:xfrm>
            <a:off x="4190998" y="5683783"/>
            <a:ext cx="3810002" cy="44115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Part 2: Probing for opinions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A042968-C5A1-3D93-70FA-97BC6B08C7C7}"/>
              </a:ext>
            </a:extLst>
          </p:cNvPr>
          <p:cNvSpPr/>
          <p:nvPr/>
        </p:nvSpPr>
        <p:spPr>
          <a:xfrm>
            <a:off x="2487385" y="1608282"/>
            <a:ext cx="7217229" cy="1372471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F8910C3-4E9D-1140-2F5C-5BDC855BBF9D}"/>
              </a:ext>
            </a:extLst>
          </p:cNvPr>
          <p:cNvSpPr txBox="1">
            <a:spLocks/>
          </p:cNvSpPr>
          <p:nvPr/>
        </p:nvSpPr>
        <p:spPr>
          <a:xfrm>
            <a:off x="2622476" y="1130087"/>
            <a:ext cx="6947046" cy="202648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/>
            <a:endParaRPr lang="en-US" dirty="0">
              <a:latin typeface="Lato" panose="020F0502020204030203" pitchFamily="34" charset="0"/>
            </a:endParaRPr>
          </a:p>
          <a:p>
            <a:pPr marL="0" indent="0" algn="ctr"/>
            <a:endParaRPr lang="en-US" dirty="0">
              <a:latin typeface="Lato" panose="020F0502020204030203" pitchFamily="34" charset="0"/>
            </a:endParaRPr>
          </a:p>
          <a:p>
            <a:pPr marL="0" indent="0" algn="ctr"/>
            <a:r>
              <a:rPr lang="en-US" dirty="0">
                <a:latin typeface="Lato" panose="020F0502020204030203" pitchFamily="34" charset="0"/>
              </a:rPr>
              <a:t>Understanding LLM generalization require replication</a:t>
            </a:r>
            <a:br>
              <a:rPr lang="en-US" dirty="0">
                <a:latin typeface="Lato" panose="020F0502020204030203" pitchFamily="34" charset="0"/>
              </a:rPr>
            </a:br>
            <a:r>
              <a:rPr lang="en-US" dirty="0">
                <a:latin typeface="Lato" panose="020F0502020204030203" pitchFamily="34" charset="0"/>
              </a:rPr>
              <a:t>we use synthetic/simulated data to replicate LM training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7EC942B-120F-741C-8FC8-65315A60FA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5FA479-685E-3E47-B7FE-ACAEBAB4DF43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6FC7DB0-9DBB-96D4-A5D6-239C1C2B392F}"/>
              </a:ext>
            </a:extLst>
          </p:cNvPr>
          <p:cNvSpPr txBox="1">
            <a:spLocks/>
          </p:cNvSpPr>
          <p:nvPr/>
        </p:nvSpPr>
        <p:spPr>
          <a:xfrm>
            <a:off x="8572175" y="5723912"/>
            <a:ext cx="3122578" cy="667884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10000"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/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Part 3: Proving test set contamination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E2D623E-8F70-4989-116F-B6DCB4D93C59}"/>
              </a:ext>
            </a:extLst>
          </p:cNvPr>
          <p:cNvSpPr txBox="1"/>
          <p:nvPr/>
        </p:nvSpPr>
        <p:spPr>
          <a:xfrm flipH="1">
            <a:off x="563740" y="6200971"/>
            <a:ext cx="12054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Work with</a:t>
            </a:r>
            <a:b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    </a:t>
            </a:r>
            <a:r>
              <a:rPr lang="en-US" dirty="0" err="1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Xuechen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Li, </a:t>
            </a:r>
            <a:r>
              <a:rPr lang="en-US" dirty="0" err="1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Tianyi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Zhang, Yann Dubois, Rohan </a:t>
            </a:r>
            <a:r>
              <a:rPr lang="en-US" dirty="0" err="1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Taori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, Ishaan </a:t>
            </a:r>
            <a:r>
              <a:rPr lang="en-US" dirty="0" err="1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Gulrajani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, Percy Liang, Carlos </a:t>
            </a:r>
            <a:r>
              <a:rPr lang="en-US" dirty="0" err="1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Guestrin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, Jimmy Ba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9525D0E-E1F5-B5C6-0274-611212DE066B}"/>
              </a:ext>
            </a:extLst>
          </p:cNvPr>
          <p:cNvGrpSpPr/>
          <p:nvPr/>
        </p:nvGrpSpPr>
        <p:grpSpPr>
          <a:xfrm>
            <a:off x="240531" y="3852324"/>
            <a:ext cx="11805696" cy="1698623"/>
            <a:chOff x="240531" y="3852324"/>
            <a:chExt cx="11805696" cy="169862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B3E52A4-FE23-BF1A-AF11-30FE7FD206EB}"/>
                </a:ext>
              </a:extLst>
            </p:cNvPr>
            <p:cNvGrpSpPr/>
            <p:nvPr/>
          </p:nvGrpSpPr>
          <p:grpSpPr>
            <a:xfrm>
              <a:off x="240531" y="3920096"/>
              <a:ext cx="11805696" cy="1620400"/>
              <a:chOff x="240530" y="3807269"/>
              <a:chExt cx="12627717" cy="1733227"/>
            </a:xfrm>
          </p:grpSpPr>
          <p:pic>
            <p:nvPicPr>
              <p:cNvPr id="4" name="Picture 2" descr="Alpaca Farm Overview">
                <a:extLst>
                  <a:ext uri="{FF2B5EF4-FFF2-40B4-BE49-F238E27FC236}">
                    <a16:creationId xmlns:a16="http://schemas.microsoft.com/office/drawing/2014/main" id="{47324C28-1A6A-03EA-49C8-A1702E58C26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7" b="27743"/>
              <a:stretch/>
            </p:blipFill>
            <p:spPr bwMode="auto">
              <a:xfrm>
                <a:off x="240530" y="3807269"/>
                <a:ext cx="3754437" cy="1729718"/>
              </a:xfrm>
              <a:prstGeom prst="rect">
                <a:avLst/>
              </a:prstGeom>
              <a:noFill/>
              <a:ln w="28575">
                <a:solidFill>
                  <a:schemeClr val="bg1">
                    <a:lumMod val="75000"/>
                  </a:schemeClr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F313629F-D3B9-FF0E-7CED-768FE3A52C2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38641"/>
              <a:stretch/>
            </p:blipFill>
            <p:spPr>
              <a:xfrm>
                <a:off x="8776353" y="3816105"/>
                <a:ext cx="4091894" cy="1724391"/>
              </a:xfrm>
              <a:prstGeom prst="rect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</a:ln>
            </p:spPr>
          </p:pic>
        </p:grp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DAB5050-EB36-4183-C887-C7828A63A6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32512"/>
            <a:stretch/>
          </p:blipFill>
          <p:spPr>
            <a:xfrm>
              <a:off x="4566057" y="3852324"/>
              <a:ext cx="2839154" cy="1698623"/>
            </a:xfrm>
            <a:prstGeom prst="rect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</p:pic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EBD6F7B9-C0F9-144D-3244-877A8AE77BDC}"/>
              </a:ext>
            </a:extLst>
          </p:cNvPr>
          <p:cNvSpPr/>
          <p:nvPr/>
        </p:nvSpPr>
        <p:spPr>
          <a:xfrm>
            <a:off x="3910322" y="3115448"/>
            <a:ext cx="8620758" cy="3313269"/>
          </a:xfrm>
          <a:prstGeom prst="rect">
            <a:avLst/>
          </a:prstGeom>
          <a:solidFill>
            <a:srgbClr val="FFFFFF">
              <a:alpha val="72941"/>
            </a:srgbClr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618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594CBFC0-D701-4A1F-9E78-C8A3DD02EB52}"/>
              </a:ext>
            </a:extLst>
          </p:cNvPr>
          <p:cNvSpPr/>
          <p:nvPr/>
        </p:nvSpPr>
        <p:spPr>
          <a:xfrm>
            <a:off x="-139700" y="3963986"/>
            <a:ext cx="12450233" cy="2644247"/>
          </a:xfrm>
          <a:prstGeom prst="rect">
            <a:avLst/>
          </a:prstGeom>
          <a:solidFill>
            <a:srgbClr val="D9EFFF">
              <a:alpha val="54118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795881-8244-FFF1-76A0-6982C2A39A70}"/>
              </a:ext>
            </a:extLst>
          </p:cNvPr>
          <p:cNvSpPr/>
          <p:nvPr/>
        </p:nvSpPr>
        <p:spPr>
          <a:xfrm>
            <a:off x="1398772" y="1500256"/>
            <a:ext cx="10009671" cy="1424978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D5DBE6-B9C7-1B63-48D9-C8EABDB87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big problem: distribution shift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2B4C80A-FD3B-9C4C-1200-AF51AD91336C}"/>
              </a:ext>
            </a:extLst>
          </p:cNvPr>
          <p:cNvSpPr txBox="1">
            <a:spLocks/>
          </p:cNvSpPr>
          <p:nvPr/>
        </p:nvSpPr>
        <p:spPr>
          <a:xfrm>
            <a:off x="2235935" y="1805762"/>
            <a:ext cx="7780132" cy="120650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457189" indent="-45718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133" kern="1200" cap="none" spc="27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2pPr>
            <a:lvl3pPr marL="759865" indent="-300559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B0503030403020204" pitchFamily="34" charset="0"/>
              <a:buChar char="›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3pPr>
            <a:lvl4pPr marL="1219170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4pPr>
            <a:lvl5pPr marL="1678475" indent="-302676" algn="l" defTabSz="609585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B0503030403020204" pitchFamily="34" charset="0"/>
              <a:buChar char="–"/>
              <a:defRPr kern="1200">
                <a:solidFill>
                  <a:srgbClr val="595959"/>
                </a:solidFill>
                <a:latin typeface="+mn-lt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One of the major impressive things in the new LLM era:</a:t>
            </a:r>
          </a:p>
          <a:p>
            <a:r>
              <a:rPr lang="en-US" dirty="0"/>
              <a:t>	‘open-ended’ generalization to many tasks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765F26-000F-C0D8-A00F-6E1CAB8BFC4A}"/>
              </a:ext>
            </a:extLst>
          </p:cNvPr>
          <p:cNvSpPr txBox="1"/>
          <p:nvPr/>
        </p:nvSpPr>
        <p:spPr>
          <a:xfrm>
            <a:off x="2097475" y="3317138"/>
            <a:ext cx="81195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Each advancement in the field has led to a new distribution shift challenge</a:t>
            </a:r>
          </a:p>
        </p:txBody>
      </p:sp>
      <p:cxnSp>
        <p:nvCxnSpPr>
          <p:cNvPr id="7" name="Straight Connector 6" descr="timeline">
            <a:extLst>
              <a:ext uri="{FF2B5EF4-FFF2-40B4-BE49-F238E27FC236}">
                <a16:creationId xmlns:a16="http://schemas.microsoft.com/office/drawing/2014/main" id="{49BD66A4-46FC-5B53-E202-E68620736598}"/>
              </a:ext>
            </a:extLst>
          </p:cNvPr>
          <p:cNvCxnSpPr>
            <a:cxnSpLocks/>
            <a:stCxn id="10" idx="2"/>
            <a:endCxn id="8" idx="6"/>
          </p:cNvCxnSpPr>
          <p:nvPr/>
        </p:nvCxnSpPr>
        <p:spPr>
          <a:xfrm flipH="1" flipV="1">
            <a:off x="2981896" y="5335973"/>
            <a:ext cx="7533704" cy="2177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Oval 7" descr="timeline markers">
            <a:extLst>
              <a:ext uri="{FF2B5EF4-FFF2-40B4-BE49-F238E27FC236}">
                <a16:creationId xmlns:a16="http://schemas.microsoft.com/office/drawing/2014/main" id="{DE50DD29-19DB-3596-F76C-8236F331B874}"/>
              </a:ext>
            </a:extLst>
          </p:cNvPr>
          <p:cNvSpPr>
            <a:spLocks/>
          </p:cNvSpPr>
          <p:nvPr/>
        </p:nvSpPr>
        <p:spPr>
          <a:xfrm>
            <a:off x="2812932" y="5251491"/>
            <a:ext cx="168964" cy="168964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9" name="Oval 8" descr="timeline markers">
            <a:extLst>
              <a:ext uri="{FF2B5EF4-FFF2-40B4-BE49-F238E27FC236}">
                <a16:creationId xmlns:a16="http://schemas.microsoft.com/office/drawing/2014/main" id="{8507E510-49C2-01BB-C909-5DFDBE377D26}"/>
              </a:ext>
            </a:extLst>
          </p:cNvPr>
          <p:cNvSpPr>
            <a:spLocks/>
          </p:cNvSpPr>
          <p:nvPr/>
        </p:nvSpPr>
        <p:spPr>
          <a:xfrm>
            <a:off x="6572292" y="5273262"/>
            <a:ext cx="168964" cy="168964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10" name="Oval 9" descr="timeline markers">
            <a:extLst>
              <a:ext uri="{FF2B5EF4-FFF2-40B4-BE49-F238E27FC236}">
                <a16:creationId xmlns:a16="http://schemas.microsoft.com/office/drawing/2014/main" id="{071554EB-F2C0-66D3-6E6F-BC27C976F751}"/>
              </a:ext>
            </a:extLst>
          </p:cNvPr>
          <p:cNvSpPr>
            <a:spLocks/>
          </p:cNvSpPr>
          <p:nvPr/>
        </p:nvSpPr>
        <p:spPr>
          <a:xfrm>
            <a:off x="10515600" y="5273262"/>
            <a:ext cx="168964" cy="168964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9ACD71F7-6D57-0B3A-EE6A-7340CCB52965}"/>
              </a:ext>
            </a:extLst>
          </p:cNvPr>
          <p:cNvSpPr>
            <a:spLocks noGrp="1"/>
          </p:cNvSpPr>
          <p:nvPr/>
        </p:nvSpPr>
        <p:spPr>
          <a:xfrm>
            <a:off x="1811867" y="6184202"/>
            <a:ext cx="2158999" cy="6016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/>
              <a:t>Generalizing to a held-out set</a:t>
            </a:r>
          </a:p>
          <a:p>
            <a:endParaRPr lang="en-US" dirty="0"/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0C4D9374-4733-9320-AEED-CE883F84AFFA}"/>
              </a:ext>
            </a:extLst>
          </p:cNvPr>
          <p:cNvSpPr>
            <a:spLocks noGrp="1"/>
          </p:cNvSpPr>
          <p:nvPr/>
        </p:nvSpPr>
        <p:spPr>
          <a:xfrm>
            <a:off x="5588002" y="6184202"/>
            <a:ext cx="2158998" cy="6016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/>
              <a:t>Generalizing to a new domain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9F10134-DE98-907F-DC2B-9757FBCADAF6}"/>
              </a:ext>
            </a:extLst>
          </p:cNvPr>
          <p:cNvSpPr>
            <a:spLocks noGrp="1"/>
          </p:cNvSpPr>
          <p:nvPr/>
        </p:nvSpPr>
        <p:spPr>
          <a:xfrm>
            <a:off x="9416680" y="6184202"/>
            <a:ext cx="2535767" cy="6016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/>
              <a:t>Generalizing to arbitrary user inputs</a:t>
            </a: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A01AD792-B01C-8B6F-F35F-1658E3718035}"/>
              </a:ext>
            </a:extLst>
          </p:cNvPr>
          <p:cNvSpPr>
            <a:spLocks noGrp="1"/>
          </p:cNvSpPr>
          <p:nvPr/>
        </p:nvSpPr>
        <p:spPr>
          <a:xfrm>
            <a:off x="5062224" y="5476225"/>
            <a:ext cx="3189099" cy="3693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>
                <a:latin typeface="+mj-lt"/>
              </a:rPr>
              <a:t>Late 2010s </a:t>
            </a:r>
          </a:p>
          <a:p>
            <a:r>
              <a:rPr lang="en-US" sz="1800" b="1" dirty="0">
                <a:latin typeface="+mj-lt"/>
              </a:rPr>
              <a:t>(structured robustness)</a:t>
            </a:r>
            <a:endParaRPr lang="en-US" b="1" dirty="0">
              <a:latin typeface="+mj-lt"/>
            </a:endParaRPr>
          </a:p>
          <a:p>
            <a:endParaRPr lang="en-US" dirty="0"/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A5F50246-2CC2-B763-27E6-86FFAA03D0E1}"/>
              </a:ext>
            </a:extLst>
          </p:cNvPr>
          <p:cNvSpPr>
            <a:spLocks noGrp="1"/>
          </p:cNvSpPr>
          <p:nvPr/>
        </p:nvSpPr>
        <p:spPr>
          <a:xfrm>
            <a:off x="8821658" y="5483248"/>
            <a:ext cx="3725812" cy="3693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>
                <a:latin typeface="+mj-lt"/>
              </a:rPr>
              <a:t>2020s</a:t>
            </a:r>
          </a:p>
          <a:p>
            <a:r>
              <a:rPr lang="en-US" sz="1800" b="1" dirty="0">
                <a:latin typeface="+mj-lt"/>
              </a:rPr>
              <a:t>(open ended generalization)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88B07B5-840B-3BD7-EDAC-A68EDE94D563}"/>
              </a:ext>
            </a:extLst>
          </p:cNvPr>
          <p:cNvSpPr>
            <a:spLocks noGrp="1"/>
          </p:cNvSpPr>
          <p:nvPr/>
        </p:nvSpPr>
        <p:spPr>
          <a:xfrm>
            <a:off x="1585108" y="5537768"/>
            <a:ext cx="2585943" cy="3703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+mj-lt"/>
              </a:rPr>
              <a:t>2000s</a:t>
            </a:r>
          </a:p>
          <a:p>
            <a:r>
              <a:rPr lang="en-US" b="1" dirty="0">
                <a:latin typeface="+mj-lt"/>
              </a:rPr>
              <a:t> (generalization)</a:t>
            </a:r>
          </a:p>
          <a:p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8DAFFC7-ECB6-FCBD-BEA3-48BCF0F4D427}"/>
              </a:ext>
            </a:extLst>
          </p:cNvPr>
          <p:cNvSpPr txBox="1"/>
          <p:nvPr/>
        </p:nvSpPr>
        <p:spPr>
          <a:xfrm>
            <a:off x="151814" y="4037558"/>
            <a:ext cx="1552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Training data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91E058E-3DE0-38FF-0283-9DA219C3358D}"/>
              </a:ext>
            </a:extLst>
          </p:cNvPr>
          <p:cNvSpPr txBox="1"/>
          <p:nvPr/>
        </p:nvSpPr>
        <p:spPr>
          <a:xfrm>
            <a:off x="291173" y="4797946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Test data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F913C9D-1FFD-547D-FA9D-543B2E9ADC97}"/>
              </a:ext>
            </a:extLst>
          </p:cNvPr>
          <p:cNvSpPr txBox="1"/>
          <p:nvPr/>
        </p:nvSpPr>
        <p:spPr>
          <a:xfrm>
            <a:off x="2258954" y="4037558"/>
            <a:ext cx="1238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Trivia Q&amp;A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F8FC016-60D7-4D92-31BB-8D83BF7D7030}"/>
              </a:ext>
            </a:extLst>
          </p:cNvPr>
          <p:cNvSpPr txBox="1"/>
          <p:nvPr/>
        </p:nvSpPr>
        <p:spPr>
          <a:xfrm>
            <a:off x="5883052" y="4797946"/>
            <a:ext cx="15474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Jeopardy Q&amp;A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11CA2D2-8A0C-FEAC-D604-AA9F08AAE9A8}"/>
              </a:ext>
            </a:extLst>
          </p:cNvPr>
          <p:cNvCxnSpPr>
            <a:cxnSpLocks/>
          </p:cNvCxnSpPr>
          <p:nvPr/>
        </p:nvCxnSpPr>
        <p:spPr>
          <a:xfrm>
            <a:off x="2850827" y="4529662"/>
            <a:ext cx="0" cy="196883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A753AD05-15A6-EC6B-ADEF-C81791521A01}"/>
              </a:ext>
            </a:extLst>
          </p:cNvPr>
          <p:cNvSpPr txBox="1"/>
          <p:nvPr/>
        </p:nvSpPr>
        <p:spPr>
          <a:xfrm>
            <a:off x="6037648" y="4037558"/>
            <a:ext cx="1238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Trivia Q&amp;A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2AA6C0E-0A6C-4F42-DEE4-FF8606922468}"/>
              </a:ext>
            </a:extLst>
          </p:cNvPr>
          <p:cNvCxnSpPr>
            <a:cxnSpLocks/>
          </p:cNvCxnSpPr>
          <p:nvPr/>
        </p:nvCxnSpPr>
        <p:spPr>
          <a:xfrm>
            <a:off x="6686224" y="4529662"/>
            <a:ext cx="0" cy="196883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48685C9C-4B5B-10D8-CE15-D7743933029F}"/>
              </a:ext>
            </a:extLst>
          </p:cNvPr>
          <p:cNvSpPr txBox="1"/>
          <p:nvPr/>
        </p:nvSpPr>
        <p:spPr>
          <a:xfrm>
            <a:off x="1817914" y="4793454"/>
            <a:ext cx="21469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New trivia questions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399B8E4-A272-970A-C35D-EEC91C154EFA}"/>
              </a:ext>
            </a:extLst>
          </p:cNvPr>
          <p:cNvCxnSpPr>
            <a:cxnSpLocks/>
          </p:cNvCxnSpPr>
          <p:nvPr/>
        </p:nvCxnSpPr>
        <p:spPr>
          <a:xfrm>
            <a:off x="10521621" y="4529662"/>
            <a:ext cx="0" cy="196883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E92D54E7-92A7-592B-C439-A75D9F6DA327}"/>
              </a:ext>
            </a:extLst>
          </p:cNvPr>
          <p:cNvSpPr txBox="1"/>
          <p:nvPr/>
        </p:nvSpPr>
        <p:spPr>
          <a:xfrm>
            <a:off x="9715661" y="4062493"/>
            <a:ext cx="17643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Many Q&amp;A tasks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897EB6F-F0BE-B80B-2CBE-997C155D40D3}"/>
              </a:ext>
            </a:extLst>
          </p:cNvPr>
          <p:cNvSpPr txBox="1"/>
          <p:nvPr/>
        </p:nvSpPr>
        <p:spPr>
          <a:xfrm>
            <a:off x="9639380" y="4823309"/>
            <a:ext cx="19168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Any user question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590B7D4-6537-5987-125B-C7E76B3EFD88}"/>
              </a:ext>
            </a:extLst>
          </p:cNvPr>
          <p:cNvCxnSpPr/>
          <p:nvPr/>
        </p:nvCxnSpPr>
        <p:spPr>
          <a:xfrm>
            <a:off x="-253999" y="4582729"/>
            <a:ext cx="1289896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472061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6">
      <a:dk1>
        <a:srgbClr val="000000"/>
      </a:dk1>
      <a:lt1>
        <a:srgbClr val="FFFFFF"/>
      </a:lt1>
      <a:dk2>
        <a:srgbClr val="DAD7CB"/>
      </a:dk2>
      <a:lt2>
        <a:srgbClr val="008BEF"/>
      </a:lt2>
      <a:accent1>
        <a:srgbClr val="005390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DB7A57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U_Template_TopBar">
  <a:themeElements>
    <a:clrScheme name="Custom 5">
      <a:dk1>
        <a:srgbClr val="000000"/>
      </a:dk1>
      <a:lt1>
        <a:srgbClr val="FFFFFF"/>
      </a:lt1>
      <a:dk2>
        <a:srgbClr val="DAD7CB"/>
      </a:dk2>
      <a:lt2>
        <a:srgbClr val="40AFFF"/>
      </a:lt2>
      <a:accent1>
        <a:srgbClr val="005390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DB7A57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tanford-base" id="{06320E2D-250E-1748-8269-9C0213978A0F}" vid="{4687FDD6-541F-0C4E-8954-07493BD4E038}"/>
    </a:ext>
  </a:extLst>
</a:theme>
</file>

<file path=ppt/theme/theme3.xml><?xml version="1.0" encoding="utf-8"?>
<a:theme xmlns:a="http://schemas.openxmlformats.org/drawingml/2006/main" name="1_SU_Template_TopBa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1977</Words>
  <Application>Microsoft Macintosh PowerPoint</Application>
  <PresentationFormat>Widescreen</PresentationFormat>
  <Paragraphs>332</Paragraphs>
  <Slides>53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53</vt:i4>
      </vt:variant>
    </vt:vector>
  </HeadingPairs>
  <TitlesOfParts>
    <vt:vector size="65" baseType="lpstr">
      <vt:lpstr>Arial</vt:lpstr>
      <vt:lpstr>Calibri</vt:lpstr>
      <vt:lpstr>Cambria Math</vt:lpstr>
      <vt:lpstr>Lato</vt:lpstr>
      <vt:lpstr>Lato Black</vt:lpstr>
      <vt:lpstr>Lato Light</vt:lpstr>
      <vt:lpstr>Source Sans Pro</vt:lpstr>
      <vt:lpstr>Source Sans Pro Semibold</vt:lpstr>
      <vt:lpstr>Wingdings</vt:lpstr>
      <vt:lpstr>1_Office Theme</vt:lpstr>
      <vt:lpstr>SU_Template_TopBar</vt:lpstr>
      <vt:lpstr>1_SU_Template_TopBar</vt:lpstr>
      <vt:lpstr>Understanding generalization for instruction following and black-box language models</vt:lpstr>
      <vt:lpstr>Impressive performance on a range of benchmarks</vt:lpstr>
      <vt:lpstr>How can we know if (and how) these models generalize?</vt:lpstr>
      <vt:lpstr>Part 1: Does LLM’s generalization come from data? RL?</vt:lpstr>
      <vt:lpstr>Part 2: How much does the format shape our evals?</vt:lpstr>
      <vt:lpstr>Part 3: Are these models just memorizing test data?</vt:lpstr>
      <vt:lpstr>The big picture: we need better tools to study LLMs</vt:lpstr>
      <vt:lpstr>Part 1: Understanding RLHF and generalization</vt:lpstr>
      <vt:lpstr>The big problem: distribution shift</vt:lpstr>
      <vt:lpstr>Advances in robustness from language models </vt:lpstr>
      <vt:lpstr>What makes instruct GPT work?</vt:lpstr>
      <vt:lpstr>Our goal and 3 challenges</vt:lpstr>
      <vt:lpstr>Our approach: full simulator for RLHF</vt:lpstr>
      <vt:lpstr>Simulating RLHF preferences</vt:lpstr>
      <vt:lpstr>GPT-4 has high correlation with humans</vt:lpstr>
      <vt:lpstr>Carefully designing prompts for simulated feedback</vt:lpstr>
      <vt:lpstr>Validation in 4 parts</vt:lpstr>
      <vt:lpstr>Validating the accuracy of simulated annotations</vt:lpstr>
      <vt:lpstr>AlpacaFarm highlights the complexity of instruction RLHF</vt:lpstr>
      <vt:lpstr>High-performance, reference methods for RLHF</vt:lpstr>
      <vt:lpstr>Qualitative changes from RLHF</vt:lpstr>
      <vt:lpstr>From text to tools</vt:lpstr>
      <vt:lpstr>Beyond simulating pairwise feedback: tools</vt:lpstr>
      <vt:lpstr>Tools can lead to new failure modes and risks</vt:lpstr>
      <vt:lpstr>Result 1: coverage of broad, diverse toolkits</vt:lpstr>
      <vt:lpstr>Result 2: Simulator validity</vt:lpstr>
      <vt:lpstr>Most terminal failures can be instantiated</vt:lpstr>
      <vt:lpstr>Evaluating current agents</vt:lpstr>
      <vt:lpstr>Beyond this work: LLM driven prototyping lowers the cost of R&amp;D</vt:lpstr>
      <vt:lpstr>Part 2: Generator-validator consistency</vt:lpstr>
      <vt:lpstr>Why are language models sometimes so brittle?</vt:lpstr>
      <vt:lpstr>Consistency and robustness </vt:lpstr>
      <vt:lpstr>Implications for how we measure and probe LMs</vt:lpstr>
      <vt:lpstr>What we focus on: generator discriminator consistency</vt:lpstr>
      <vt:lpstr>How good is GD consistency?</vt:lpstr>
      <vt:lpstr>QA</vt:lpstr>
      <vt:lpstr>Other forms of GV consistency</vt:lpstr>
      <vt:lpstr>Models are only mildly consistent</vt:lpstr>
      <vt:lpstr>Can GD consistency be improved?</vt:lpstr>
      <vt:lpstr>Results - consistency</vt:lpstr>
      <vt:lpstr>Often improves both the generator and discriminator</vt:lpstr>
      <vt:lpstr>Findings for consistency</vt:lpstr>
      <vt:lpstr>Part 3: Auditing the training dataset</vt:lpstr>
      <vt:lpstr>What is in the training data of a LLM?</vt:lpstr>
      <vt:lpstr>We need third party, provable audits of contamination</vt:lpstr>
      <vt:lpstr>The goal: provably detecting test set contamination</vt:lpstr>
      <vt:lpstr>Our approach: exploit the exchangeability of datasets</vt:lpstr>
      <vt:lpstr>Our full test</vt:lpstr>
      <vt:lpstr>Result #1 – detection in known settings</vt:lpstr>
      <vt:lpstr>Result #2 – detection even in low duplication count</vt:lpstr>
      <vt:lpstr>Result #3 – contamination in the wild</vt:lpstr>
      <vt:lpstr>Conclusion: testing contamination</vt:lpstr>
      <vt:lpstr>Takeaways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Closer Look at the Calibration of Differentially Private Learners</dc:title>
  <dc:creator>Tastu Hashimoto (Aquent LLC)</dc:creator>
  <cp:lastModifiedBy>Tatsunori Hashimoto</cp:lastModifiedBy>
  <cp:revision>80</cp:revision>
  <dcterms:created xsi:type="dcterms:W3CDTF">2022-11-20T21:29:26Z</dcterms:created>
  <dcterms:modified xsi:type="dcterms:W3CDTF">2023-12-09T00:01:20Z</dcterms:modified>
</cp:coreProperties>
</file>